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8" r:id="rId2"/>
    <p:sldId id="265" r:id="rId3"/>
    <p:sldId id="289" r:id="rId4"/>
    <p:sldId id="286" r:id="rId5"/>
    <p:sldId id="299" r:id="rId6"/>
    <p:sldId id="268" r:id="rId7"/>
    <p:sldId id="293" r:id="rId8"/>
    <p:sldId id="294" r:id="rId9"/>
    <p:sldId id="271" r:id="rId10"/>
    <p:sldId id="273" r:id="rId11"/>
    <p:sldId id="274" r:id="rId12"/>
    <p:sldId id="302" r:id="rId13"/>
    <p:sldId id="275" r:id="rId14"/>
    <p:sldId id="279" r:id="rId15"/>
    <p:sldId id="262" r:id="rId16"/>
    <p:sldId id="261" r:id="rId17"/>
    <p:sldId id="282" r:id="rId18"/>
    <p:sldId id="300" r:id="rId19"/>
    <p:sldId id="303" r:id="rId20"/>
    <p:sldId id="304" r:id="rId21"/>
    <p:sldId id="298" r:id="rId22"/>
    <p:sldId id="296" r:id="rId23"/>
    <p:sldId id="297" r:id="rId24"/>
    <p:sldId id="278" r:id="rId2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E6"/>
    <a:srgbClr val="3333FF"/>
    <a:srgbClr val="3366FF"/>
    <a:srgbClr val="4DAC26"/>
    <a:srgbClr val="007E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7" autoAdjust="0"/>
    <p:restoredTop sz="91652" autoAdjust="0"/>
  </p:normalViewPr>
  <p:slideViewPr>
    <p:cSldViewPr>
      <p:cViewPr>
        <p:scale>
          <a:sx n="110" d="100"/>
          <a:sy n="110" d="100"/>
        </p:scale>
        <p:origin x="-12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24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239AF-49BC-474C-918D-7A642300460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CAECBA7-C0E8-4389-9752-D282580B2A6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/>
      </dgm:spPr>
      <dgm:t>
        <a:bodyPr lIns="0" tIns="0" rIns="0" bIns="0" anchor="ctr"/>
        <a:lstStyle/>
        <a:p>
          <a:pPr algn="ctr"/>
          <a:r>
            <a:rPr lang="de-AT" sz="1800" dirty="0" smtClean="0">
              <a:solidFill>
                <a:schemeClr val="tx1"/>
              </a:solidFill>
              <a:latin typeface="Calibri" panose="020F0502020204030204" pitchFamily="34" charset="0"/>
            </a:rPr>
            <a:t>Customer</a:t>
          </a:r>
          <a:endParaRPr lang="de-A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FFE075-BE86-4E5C-85CC-13376D32FC59}" type="parTrans" cxnId="{9F4D1A4A-38D3-4AA5-850D-71851ADF5C80}">
      <dgm:prSet/>
      <dgm:spPr/>
      <dgm:t>
        <a:bodyPr/>
        <a:lstStyle/>
        <a:p>
          <a:endParaRPr lang="de-AT"/>
        </a:p>
      </dgm:t>
    </dgm:pt>
    <dgm:pt modelId="{B7ADAD50-B577-4392-8089-0C0143B4BCC0}" type="sibTrans" cxnId="{9F4D1A4A-38D3-4AA5-850D-71851ADF5C8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3366FF"/>
        </a:solidFill>
        <a:ln w="12700">
          <a:solidFill>
            <a:srgbClr val="3366FF"/>
          </a:solidFill>
        </a:ln>
      </dgm:spPr>
      <dgm:t>
        <a:bodyPr anchor="ctr"/>
        <a:lstStyle/>
        <a:p>
          <a:pPr algn="ctr"/>
          <a:endParaRPr lang="de-A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1A47976-93A5-44A3-9556-2F4183E32DD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/>
      </dgm:spPr>
      <dgm:t>
        <a:bodyPr lIns="0" tIns="0" rIns="0" bIns="0" anchor="ctr"/>
        <a:lstStyle/>
        <a:p>
          <a:pPr algn="ctr"/>
          <a:r>
            <a:rPr lang="de-A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Product</a:t>
          </a:r>
          <a:endParaRPr lang="de-A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8614516-63A3-4BC4-A2C5-3493AC82300A}" type="parTrans" cxnId="{E3D1A7FF-3B46-409F-8536-5B2F70D7801A}">
      <dgm:prSet/>
      <dgm:spPr/>
      <dgm:t>
        <a:bodyPr/>
        <a:lstStyle/>
        <a:p>
          <a:endParaRPr lang="de-AT"/>
        </a:p>
      </dgm:t>
    </dgm:pt>
    <dgm:pt modelId="{8B97B425-7DE3-4EB3-B983-AA29CCCFF75B}" type="sibTrans" cxnId="{E3D1A7FF-3B46-409F-8536-5B2F70D7801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3366FF"/>
        </a:solidFill>
        <a:ln w="12700">
          <a:solidFill>
            <a:srgbClr val="3366FF"/>
          </a:solidFill>
        </a:ln>
      </dgm:spPr>
      <dgm:t>
        <a:bodyPr anchor="ctr"/>
        <a:lstStyle/>
        <a:p>
          <a:pPr algn="ctr"/>
          <a:endParaRPr lang="de-AT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FE535B9-5F9F-4D52-A73D-59B1D2F82248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/>
      </dgm:spPr>
      <dgm:t>
        <a:bodyPr lIns="0" tIns="0" rIns="0" bIns="0" anchor="ctr"/>
        <a:lstStyle/>
        <a:p>
          <a:pPr algn="ctr"/>
          <a:r>
            <a:rPr lang="de-AT" sz="1800" dirty="0" smtClean="0">
              <a:solidFill>
                <a:schemeClr val="tx1"/>
              </a:solidFill>
              <a:latin typeface="Calibri" panose="020F0502020204030204" pitchFamily="34" charset="0"/>
            </a:rPr>
            <a:t>Supply Chain</a:t>
          </a:r>
          <a:endParaRPr lang="de-A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9507A41-74C3-4D66-A0D9-EFC51B0F9CFD}" type="parTrans" cxnId="{1B53DE52-C793-4574-BFC4-5EE269ABD692}">
      <dgm:prSet/>
      <dgm:spPr/>
      <dgm:t>
        <a:bodyPr/>
        <a:lstStyle/>
        <a:p>
          <a:endParaRPr lang="de-AT"/>
        </a:p>
      </dgm:t>
    </dgm:pt>
    <dgm:pt modelId="{06C6A122-1D7F-4DC3-A950-455ABDA5E785}" type="sibTrans" cxnId="{1B53DE52-C793-4574-BFC4-5EE269ABD69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3366FF"/>
        </a:solidFill>
        <a:ln w="12700">
          <a:solidFill>
            <a:srgbClr val="3366FF"/>
          </a:solidFill>
        </a:ln>
      </dgm:spPr>
      <dgm:t>
        <a:bodyPr anchor="ctr"/>
        <a:lstStyle/>
        <a:p>
          <a:pPr algn="ctr"/>
          <a:endParaRPr lang="de-AT">
            <a:latin typeface="Calibri" panose="020F0502020204030204" pitchFamily="34" charset="0"/>
          </a:endParaRPr>
        </a:p>
      </dgm:t>
    </dgm:pt>
    <dgm:pt modelId="{7B0D22F8-DB28-4EC2-A472-41388E4B8D4F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/>
      </dgm:spPr>
      <dgm:t>
        <a:bodyPr lIns="0" tIns="0" rIns="0" bIns="0" anchor="ctr"/>
        <a:lstStyle/>
        <a:p>
          <a:pPr algn="ctr"/>
          <a:r>
            <a:rPr lang="de-AT" sz="1800" dirty="0" err="1" smtClean="0">
              <a:solidFill>
                <a:schemeClr val="tx1"/>
              </a:solidFill>
              <a:latin typeface="Calibri" panose="020F0502020204030204" pitchFamily="34" charset="0"/>
            </a:rPr>
            <a:t>Process</a:t>
          </a:r>
          <a:r>
            <a:rPr lang="de-AT" sz="1800" dirty="0" smtClean="0">
              <a:solidFill>
                <a:schemeClr val="tx1"/>
              </a:solidFill>
              <a:latin typeface="Calibri" panose="020F0502020204030204" pitchFamily="34" charset="0"/>
            </a:rPr>
            <a:t> Chains</a:t>
          </a:r>
          <a:endParaRPr lang="de-A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066FE13-A971-4225-B6BB-DF08900C9822}" type="parTrans" cxnId="{23B420A4-49DA-4041-BB85-80470E739819}">
      <dgm:prSet/>
      <dgm:spPr/>
      <dgm:t>
        <a:bodyPr/>
        <a:lstStyle/>
        <a:p>
          <a:endParaRPr lang="de-AT"/>
        </a:p>
      </dgm:t>
    </dgm:pt>
    <dgm:pt modelId="{5579CAA9-5AB7-4FFC-8B8C-DCB3C667B119}" type="sibTrans" cxnId="{23B420A4-49DA-4041-BB85-80470E739819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3366FF"/>
        </a:solidFill>
        <a:ln w="12700">
          <a:solidFill>
            <a:srgbClr val="3366FF"/>
          </a:solidFill>
        </a:ln>
      </dgm:spPr>
      <dgm:t>
        <a:bodyPr anchor="ctr"/>
        <a:lstStyle/>
        <a:p>
          <a:pPr algn="ctr"/>
          <a:endParaRPr lang="de-AT">
            <a:latin typeface="Calibri" panose="020F0502020204030204" pitchFamily="34" charset="0"/>
          </a:endParaRPr>
        </a:p>
      </dgm:t>
    </dgm:pt>
    <dgm:pt modelId="{C564CADF-4169-4D2F-9626-066720AEF7C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12700"/>
      </dgm:spPr>
      <dgm:t>
        <a:bodyPr lIns="0" tIns="0" rIns="0" bIns="0" anchor="ctr"/>
        <a:lstStyle/>
        <a:p>
          <a:pPr algn="ctr"/>
          <a:r>
            <a:rPr lang="de-AT" sz="1800" dirty="0" smtClean="0">
              <a:solidFill>
                <a:schemeClr val="tx1"/>
              </a:solidFill>
              <a:latin typeface="Calibri" panose="020F0502020204030204" pitchFamily="34" charset="0"/>
            </a:rPr>
            <a:t>Technology</a:t>
          </a:r>
          <a:endParaRPr lang="de-AT" sz="18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9CB7504-3CD5-401D-93A9-A676382B0F8C}" type="parTrans" cxnId="{4E57C013-16D4-4F78-8760-3CA007641459}">
      <dgm:prSet/>
      <dgm:spPr/>
      <dgm:t>
        <a:bodyPr/>
        <a:lstStyle/>
        <a:p>
          <a:endParaRPr lang="de-AT"/>
        </a:p>
      </dgm:t>
    </dgm:pt>
    <dgm:pt modelId="{C9730A0C-5523-4FB3-B596-DF121BA6DE58}" type="sibTrans" cxnId="{4E57C013-16D4-4F78-8760-3CA007641459}">
      <dgm:prSet/>
      <dgm:spPr/>
      <dgm:t>
        <a:bodyPr/>
        <a:lstStyle/>
        <a:p>
          <a:endParaRPr lang="de-AT"/>
        </a:p>
      </dgm:t>
    </dgm:pt>
    <dgm:pt modelId="{B4B8BC1A-B976-4F4A-A6B7-82AE09F5DE7E}" type="pres">
      <dgm:prSet presAssocID="{4E1239AF-49BC-474C-918D-7A64230046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79C6EC73-DFE6-41D4-8BAC-F04260C0A228}" type="pres">
      <dgm:prSet presAssocID="{5CAECBA7-C0E8-4389-9752-D282580B2A60}" presName="node" presStyleLbl="node1" presStyleIdx="0" presStyleCnt="5" custScaleY="6449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A1C0759-3A68-4E48-91E3-202DF8DD9024}" type="pres">
      <dgm:prSet presAssocID="{B7ADAD50-B577-4392-8089-0C0143B4BCC0}" presName="sibTrans" presStyleLbl="sibTrans2D1" presStyleIdx="0" presStyleCnt="4"/>
      <dgm:spPr/>
      <dgm:t>
        <a:bodyPr/>
        <a:lstStyle/>
        <a:p>
          <a:endParaRPr lang="de-AT"/>
        </a:p>
      </dgm:t>
    </dgm:pt>
    <dgm:pt modelId="{104F5C9B-9F60-4A4A-BB25-5F6A4164019D}" type="pres">
      <dgm:prSet presAssocID="{B7ADAD50-B577-4392-8089-0C0143B4BCC0}" presName="connectorText" presStyleLbl="sibTrans2D1" presStyleIdx="0" presStyleCnt="4"/>
      <dgm:spPr/>
      <dgm:t>
        <a:bodyPr/>
        <a:lstStyle/>
        <a:p>
          <a:endParaRPr lang="de-AT"/>
        </a:p>
      </dgm:t>
    </dgm:pt>
    <dgm:pt modelId="{0831E340-9228-4DA6-86AE-98FE46EDAF40}" type="pres">
      <dgm:prSet presAssocID="{F1A47976-93A5-44A3-9556-2F4183E32DDD}" presName="node" presStyleLbl="node1" presStyleIdx="1" presStyleCnt="5" custScaleY="6449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0B8E181-B134-4D1E-9D35-D236DBB26B4A}" type="pres">
      <dgm:prSet presAssocID="{8B97B425-7DE3-4EB3-B983-AA29CCCFF75B}" presName="sibTrans" presStyleLbl="sibTrans2D1" presStyleIdx="1" presStyleCnt="4"/>
      <dgm:spPr/>
      <dgm:t>
        <a:bodyPr/>
        <a:lstStyle/>
        <a:p>
          <a:endParaRPr lang="de-AT"/>
        </a:p>
      </dgm:t>
    </dgm:pt>
    <dgm:pt modelId="{991B81BA-D7F0-4F51-9025-CF395938280C}" type="pres">
      <dgm:prSet presAssocID="{8B97B425-7DE3-4EB3-B983-AA29CCCFF75B}" presName="connectorText" presStyleLbl="sibTrans2D1" presStyleIdx="1" presStyleCnt="4"/>
      <dgm:spPr/>
      <dgm:t>
        <a:bodyPr/>
        <a:lstStyle/>
        <a:p>
          <a:endParaRPr lang="de-AT"/>
        </a:p>
      </dgm:t>
    </dgm:pt>
    <dgm:pt modelId="{E85123F0-1922-4F42-A76C-9989AF1316D6}" type="pres">
      <dgm:prSet presAssocID="{FFE535B9-5F9F-4D52-A73D-59B1D2F82248}" presName="node" presStyleLbl="node1" presStyleIdx="2" presStyleCnt="5" custScaleY="6449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2F78A70-7C28-4C1D-B00B-BC86B9EA823D}" type="pres">
      <dgm:prSet presAssocID="{06C6A122-1D7F-4DC3-A950-455ABDA5E785}" presName="sibTrans" presStyleLbl="sibTrans2D1" presStyleIdx="2" presStyleCnt="4"/>
      <dgm:spPr/>
      <dgm:t>
        <a:bodyPr/>
        <a:lstStyle/>
        <a:p>
          <a:endParaRPr lang="de-AT"/>
        </a:p>
      </dgm:t>
    </dgm:pt>
    <dgm:pt modelId="{C2FD466D-6A6C-4B0C-B25A-3604A249FF04}" type="pres">
      <dgm:prSet presAssocID="{06C6A122-1D7F-4DC3-A950-455ABDA5E785}" presName="connectorText" presStyleLbl="sibTrans2D1" presStyleIdx="2" presStyleCnt="4"/>
      <dgm:spPr/>
      <dgm:t>
        <a:bodyPr/>
        <a:lstStyle/>
        <a:p>
          <a:endParaRPr lang="de-AT"/>
        </a:p>
      </dgm:t>
    </dgm:pt>
    <dgm:pt modelId="{4FB6BF3C-15F4-4139-B321-83619308FDF3}" type="pres">
      <dgm:prSet presAssocID="{7B0D22F8-DB28-4EC2-A472-41388E4B8D4F}" presName="node" presStyleLbl="node1" presStyleIdx="3" presStyleCnt="5" custScaleY="6449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1B7C484-4163-475E-947D-A2028E25F75F}" type="pres">
      <dgm:prSet presAssocID="{5579CAA9-5AB7-4FFC-8B8C-DCB3C667B119}" presName="sibTrans" presStyleLbl="sibTrans2D1" presStyleIdx="3" presStyleCnt="4"/>
      <dgm:spPr/>
      <dgm:t>
        <a:bodyPr/>
        <a:lstStyle/>
        <a:p>
          <a:endParaRPr lang="de-AT"/>
        </a:p>
      </dgm:t>
    </dgm:pt>
    <dgm:pt modelId="{4A82E68C-9615-4B21-B04D-E8D39140A3FD}" type="pres">
      <dgm:prSet presAssocID="{5579CAA9-5AB7-4FFC-8B8C-DCB3C667B119}" presName="connectorText" presStyleLbl="sibTrans2D1" presStyleIdx="3" presStyleCnt="4"/>
      <dgm:spPr/>
      <dgm:t>
        <a:bodyPr/>
        <a:lstStyle/>
        <a:p>
          <a:endParaRPr lang="de-AT"/>
        </a:p>
      </dgm:t>
    </dgm:pt>
    <dgm:pt modelId="{0E477EF2-65F3-45A0-A842-93018CE5C6DC}" type="pres">
      <dgm:prSet presAssocID="{C564CADF-4169-4D2F-9626-066720AEF7C9}" presName="node" presStyleLbl="node1" presStyleIdx="4" presStyleCnt="5" custScaleY="6449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BD91355C-4C7B-4933-A979-3E0F82047A08}" type="presOf" srcId="{B7ADAD50-B577-4392-8089-0C0143B4BCC0}" destId="{8A1C0759-3A68-4E48-91E3-202DF8DD9024}" srcOrd="0" destOrd="0" presId="urn:microsoft.com/office/officeart/2005/8/layout/process1"/>
    <dgm:cxn modelId="{5D419F1C-BB4C-47D7-B757-078705FFA35D}" type="presOf" srcId="{5CAECBA7-C0E8-4389-9752-D282580B2A60}" destId="{79C6EC73-DFE6-41D4-8BAC-F04260C0A228}" srcOrd="0" destOrd="0" presId="urn:microsoft.com/office/officeart/2005/8/layout/process1"/>
    <dgm:cxn modelId="{9F4D1A4A-38D3-4AA5-850D-71851ADF5C80}" srcId="{4E1239AF-49BC-474C-918D-7A642300460E}" destId="{5CAECBA7-C0E8-4389-9752-D282580B2A60}" srcOrd="0" destOrd="0" parTransId="{97FFE075-BE86-4E5C-85CC-13376D32FC59}" sibTransId="{B7ADAD50-B577-4392-8089-0C0143B4BCC0}"/>
    <dgm:cxn modelId="{4E57C013-16D4-4F78-8760-3CA007641459}" srcId="{4E1239AF-49BC-474C-918D-7A642300460E}" destId="{C564CADF-4169-4D2F-9626-066720AEF7C9}" srcOrd="4" destOrd="0" parTransId="{C9CB7504-3CD5-401D-93A9-A676382B0F8C}" sibTransId="{C9730A0C-5523-4FB3-B596-DF121BA6DE58}"/>
    <dgm:cxn modelId="{8DDD7389-C8E9-442F-9F69-D453AA492A5D}" type="presOf" srcId="{FFE535B9-5F9F-4D52-A73D-59B1D2F82248}" destId="{E85123F0-1922-4F42-A76C-9989AF1316D6}" srcOrd="0" destOrd="0" presId="urn:microsoft.com/office/officeart/2005/8/layout/process1"/>
    <dgm:cxn modelId="{292E2436-54A7-4958-8AAE-EEEC823D60DA}" type="presOf" srcId="{7B0D22F8-DB28-4EC2-A472-41388E4B8D4F}" destId="{4FB6BF3C-15F4-4139-B321-83619308FDF3}" srcOrd="0" destOrd="0" presId="urn:microsoft.com/office/officeart/2005/8/layout/process1"/>
    <dgm:cxn modelId="{8686CF90-9377-4E8E-BED5-082DD7ABDFCE}" type="presOf" srcId="{5579CAA9-5AB7-4FFC-8B8C-DCB3C667B119}" destId="{4A82E68C-9615-4B21-B04D-E8D39140A3FD}" srcOrd="1" destOrd="0" presId="urn:microsoft.com/office/officeart/2005/8/layout/process1"/>
    <dgm:cxn modelId="{1B53DE52-C793-4574-BFC4-5EE269ABD692}" srcId="{4E1239AF-49BC-474C-918D-7A642300460E}" destId="{FFE535B9-5F9F-4D52-A73D-59B1D2F82248}" srcOrd="2" destOrd="0" parTransId="{F9507A41-74C3-4D66-A0D9-EFC51B0F9CFD}" sibTransId="{06C6A122-1D7F-4DC3-A950-455ABDA5E785}"/>
    <dgm:cxn modelId="{E3D1A7FF-3B46-409F-8536-5B2F70D7801A}" srcId="{4E1239AF-49BC-474C-918D-7A642300460E}" destId="{F1A47976-93A5-44A3-9556-2F4183E32DDD}" srcOrd="1" destOrd="0" parTransId="{38614516-63A3-4BC4-A2C5-3493AC82300A}" sibTransId="{8B97B425-7DE3-4EB3-B983-AA29CCCFF75B}"/>
    <dgm:cxn modelId="{000D8365-51C2-4AF8-83D7-826E8130416C}" type="presOf" srcId="{8B97B425-7DE3-4EB3-B983-AA29CCCFF75B}" destId="{991B81BA-D7F0-4F51-9025-CF395938280C}" srcOrd="1" destOrd="0" presId="urn:microsoft.com/office/officeart/2005/8/layout/process1"/>
    <dgm:cxn modelId="{AFA45F34-C7E0-4AED-B703-39AD6C5EA6E1}" type="presOf" srcId="{4E1239AF-49BC-474C-918D-7A642300460E}" destId="{B4B8BC1A-B976-4F4A-A6B7-82AE09F5DE7E}" srcOrd="0" destOrd="0" presId="urn:microsoft.com/office/officeart/2005/8/layout/process1"/>
    <dgm:cxn modelId="{23B420A4-49DA-4041-BB85-80470E739819}" srcId="{4E1239AF-49BC-474C-918D-7A642300460E}" destId="{7B0D22F8-DB28-4EC2-A472-41388E4B8D4F}" srcOrd="3" destOrd="0" parTransId="{C066FE13-A971-4225-B6BB-DF08900C9822}" sibTransId="{5579CAA9-5AB7-4FFC-8B8C-DCB3C667B119}"/>
    <dgm:cxn modelId="{8B2DD1D7-A46D-4E70-99B6-6609BDCD842E}" type="presOf" srcId="{F1A47976-93A5-44A3-9556-2F4183E32DDD}" destId="{0831E340-9228-4DA6-86AE-98FE46EDAF40}" srcOrd="0" destOrd="0" presId="urn:microsoft.com/office/officeart/2005/8/layout/process1"/>
    <dgm:cxn modelId="{A3364EF1-3C26-40D4-9D63-B36937C67647}" type="presOf" srcId="{B7ADAD50-B577-4392-8089-0C0143B4BCC0}" destId="{104F5C9B-9F60-4A4A-BB25-5F6A4164019D}" srcOrd="1" destOrd="0" presId="urn:microsoft.com/office/officeart/2005/8/layout/process1"/>
    <dgm:cxn modelId="{D598EDE6-8D4D-4B20-B04C-939EED753CFA}" type="presOf" srcId="{06C6A122-1D7F-4DC3-A950-455ABDA5E785}" destId="{D2F78A70-7C28-4C1D-B00B-BC86B9EA823D}" srcOrd="0" destOrd="0" presId="urn:microsoft.com/office/officeart/2005/8/layout/process1"/>
    <dgm:cxn modelId="{7C2284FD-E102-439F-850E-2CCF806CCD80}" type="presOf" srcId="{C564CADF-4169-4D2F-9626-066720AEF7C9}" destId="{0E477EF2-65F3-45A0-A842-93018CE5C6DC}" srcOrd="0" destOrd="0" presId="urn:microsoft.com/office/officeart/2005/8/layout/process1"/>
    <dgm:cxn modelId="{575BC16F-35D9-4CA8-9007-43C5DE8255D2}" type="presOf" srcId="{8B97B425-7DE3-4EB3-B983-AA29CCCFF75B}" destId="{B0B8E181-B134-4D1E-9D35-D236DBB26B4A}" srcOrd="0" destOrd="0" presId="urn:microsoft.com/office/officeart/2005/8/layout/process1"/>
    <dgm:cxn modelId="{123FE98C-6F1C-47CE-A45D-BD74AB6FC7ED}" type="presOf" srcId="{5579CAA9-5AB7-4FFC-8B8C-DCB3C667B119}" destId="{91B7C484-4163-475E-947D-A2028E25F75F}" srcOrd="0" destOrd="0" presId="urn:microsoft.com/office/officeart/2005/8/layout/process1"/>
    <dgm:cxn modelId="{D25774BA-2AD1-40CB-A2A2-5A9BFB9BE464}" type="presOf" srcId="{06C6A122-1D7F-4DC3-A950-455ABDA5E785}" destId="{C2FD466D-6A6C-4B0C-B25A-3604A249FF04}" srcOrd="1" destOrd="0" presId="urn:microsoft.com/office/officeart/2005/8/layout/process1"/>
    <dgm:cxn modelId="{9F0E3775-0F8E-4CFB-97FD-D89E0FB70ED3}" type="presParOf" srcId="{B4B8BC1A-B976-4F4A-A6B7-82AE09F5DE7E}" destId="{79C6EC73-DFE6-41D4-8BAC-F04260C0A228}" srcOrd="0" destOrd="0" presId="urn:microsoft.com/office/officeart/2005/8/layout/process1"/>
    <dgm:cxn modelId="{41F43C87-4EAE-4309-94C4-20BA6D292EC0}" type="presParOf" srcId="{B4B8BC1A-B976-4F4A-A6B7-82AE09F5DE7E}" destId="{8A1C0759-3A68-4E48-91E3-202DF8DD9024}" srcOrd="1" destOrd="0" presId="urn:microsoft.com/office/officeart/2005/8/layout/process1"/>
    <dgm:cxn modelId="{3CFE3C26-31CD-4E81-8DA9-E22820A0484D}" type="presParOf" srcId="{8A1C0759-3A68-4E48-91E3-202DF8DD9024}" destId="{104F5C9B-9F60-4A4A-BB25-5F6A4164019D}" srcOrd="0" destOrd="0" presId="urn:microsoft.com/office/officeart/2005/8/layout/process1"/>
    <dgm:cxn modelId="{7AF481E6-81DA-4AFD-A4D2-40FF526F0A0C}" type="presParOf" srcId="{B4B8BC1A-B976-4F4A-A6B7-82AE09F5DE7E}" destId="{0831E340-9228-4DA6-86AE-98FE46EDAF40}" srcOrd="2" destOrd="0" presId="urn:microsoft.com/office/officeart/2005/8/layout/process1"/>
    <dgm:cxn modelId="{2725323D-E077-47D2-81BA-0AC0C9238066}" type="presParOf" srcId="{B4B8BC1A-B976-4F4A-A6B7-82AE09F5DE7E}" destId="{B0B8E181-B134-4D1E-9D35-D236DBB26B4A}" srcOrd="3" destOrd="0" presId="urn:microsoft.com/office/officeart/2005/8/layout/process1"/>
    <dgm:cxn modelId="{C31C94ED-C074-4358-B5C1-B1F51B072EAB}" type="presParOf" srcId="{B0B8E181-B134-4D1E-9D35-D236DBB26B4A}" destId="{991B81BA-D7F0-4F51-9025-CF395938280C}" srcOrd="0" destOrd="0" presId="urn:microsoft.com/office/officeart/2005/8/layout/process1"/>
    <dgm:cxn modelId="{50035CEB-4A5F-400B-BACC-807696913757}" type="presParOf" srcId="{B4B8BC1A-B976-4F4A-A6B7-82AE09F5DE7E}" destId="{E85123F0-1922-4F42-A76C-9989AF1316D6}" srcOrd="4" destOrd="0" presId="urn:microsoft.com/office/officeart/2005/8/layout/process1"/>
    <dgm:cxn modelId="{28E8B05B-0DDD-4F16-B7F2-8202461C4BB4}" type="presParOf" srcId="{B4B8BC1A-B976-4F4A-A6B7-82AE09F5DE7E}" destId="{D2F78A70-7C28-4C1D-B00B-BC86B9EA823D}" srcOrd="5" destOrd="0" presId="urn:microsoft.com/office/officeart/2005/8/layout/process1"/>
    <dgm:cxn modelId="{494FCEA7-420B-457F-8CC6-1FC29AFE9C83}" type="presParOf" srcId="{D2F78A70-7C28-4C1D-B00B-BC86B9EA823D}" destId="{C2FD466D-6A6C-4B0C-B25A-3604A249FF04}" srcOrd="0" destOrd="0" presId="urn:microsoft.com/office/officeart/2005/8/layout/process1"/>
    <dgm:cxn modelId="{F6821B47-43E4-4F21-8C79-BC82686675E2}" type="presParOf" srcId="{B4B8BC1A-B976-4F4A-A6B7-82AE09F5DE7E}" destId="{4FB6BF3C-15F4-4139-B321-83619308FDF3}" srcOrd="6" destOrd="0" presId="urn:microsoft.com/office/officeart/2005/8/layout/process1"/>
    <dgm:cxn modelId="{F2591030-269F-48E0-A106-189F42260FA5}" type="presParOf" srcId="{B4B8BC1A-B976-4F4A-A6B7-82AE09F5DE7E}" destId="{91B7C484-4163-475E-947D-A2028E25F75F}" srcOrd="7" destOrd="0" presId="urn:microsoft.com/office/officeart/2005/8/layout/process1"/>
    <dgm:cxn modelId="{14648C33-5274-45C3-B9F5-94DCC06BE831}" type="presParOf" srcId="{91B7C484-4163-475E-947D-A2028E25F75F}" destId="{4A82E68C-9615-4B21-B04D-E8D39140A3FD}" srcOrd="0" destOrd="0" presId="urn:microsoft.com/office/officeart/2005/8/layout/process1"/>
    <dgm:cxn modelId="{CCF63C1E-7C37-4049-9331-C63FEA20E01B}" type="presParOf" srcId="{B4B8BC1A-B976-4F4A-A6B7-82AE09F5DE7E}" destId="{0E477EF2-65F3-45A0-A842-93018CE5C6D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6EC73-DFE6-41D4-8BAC-F04260C0A228}">
      <dsp:nvSpPr>
        <dsp:cNvPr id="0" name=""/>
        <dsp:cNvSpPr/>
      </dsp:nvSpPr>
      <dsp:spPr>
        <a:xfrm>
          <a:off x="7804" y="1079988"/>
          <a:ext cx="1209065" cy="5144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Customer</a:t>
          </a:r>
          <a:endParaRPr lang="de-AT" sz="1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873" y="1095057"/>
        <a:ext cx="1178927" cy="484358"/>
      </dsp:txXfrm>
    </dsp:sp>
    <dsp:sp modelId="{8A1C0759-3A68-4E48-91E3-202DF8DD9024}">
      <dsp:nvSpPr>
        <dsp:cNvPr id="0" name=""/>
        <dsp:cNvSpPr/>
      </dsp:nvSpPr>
      <dsp:spPr>
        <a:xfrm>
          <a:off x="1337776" y="1187312"/>
          <a:ext cx="256321" cy="299848"/>
        </a:xfrm>
        <a:prstGeom prst="rightArrow">
          <a:avLst>
            <a:gd name="adj1" fmla="val 60000"/>
            <a:gd name="adj2" fmla="val 50000"/>
          </a:avLst>
        </a:prstGeom>
        <a:solidFill>
          <a:srgbClr val="3366FF"/>
        </a:solidFill>
        <a:ln w="12700" cap="flat" cmpd="sng" algn="ctr">
          <a:solidFill>
            <a:srgbClr val="3366FF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337776" y="1247282"/>
        <a:ext cx="179425" cy="179908"/>
      </dsp:txXfrm>
    </dsp:sp>
    <dsp:sp modelId="{0831E340-9228-4DA6-86AE-98FE46EDAF40}">
      <dsp:nvSpPr>
        <dsp:cNvPr id="0" name=""/>
        <dsp:cNvSpPr/>
      </dsp:nvSpPr>
      <dsp:spPr>
        <a:xfrm>
          <a:off x="1700495" y="1079988"/>
          <a:ext cx="1209065" cy="5144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Product</a:t>
          </a:r>
          <a:endParaRPr lang="de-AT" sz="1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15564" y="1095057"/>
        <a:ext cx="1178927" cy="484358"/>
      </dsp:txXfrm>
    </dsp:sp>
    <dsp:sp modelId="{B0B8E181-B134-4D1E-9D35-D236DBB26B4A}">
      <dsp:nvSpPr>
        <dsp:cNvPr id="0" name=""/>
        <dsp:cNvSpPr/>
      </dsp:nvSpPr>
      <dsp:spPr>
        <a:xfrm>
          <a:off x="3030467" y="1187312"/>
          <a:ext cx="256321" cy="299848"/>
        </a:xfrm>
        <a:prstGeom prst="rightArrow">
          <a:avLst>
            <a:gd name="adj1" fmla="val 60000"/>
            <a:gd name="adj2" fmla="val 50000"/>
          </a:avLst>
        </a:prstGeom>
        <a:solidFill>
          <a:srgbClr val="3366FF"/>
        </a:solidFill>
        <a:ln w="12700" cap="flat" cmpd="sng" algn="ctr">
          <a:solidFill>
            <a:srgbClr val="3366FF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30467" y="1247282"/>
        <a:ext cx="179425" cy="179908"/>
      </dsp:txXfrm>
    </dsp:sp>
    <dsp:sp modelId="{E85123F0-1922-4F42-A76C-9989AF1316D6}">
      <dsp:nvSpPr>
        <dsp:cNvPr id="0" name=""/>
        <dsp:cNvSpPr/>
      </dsp:nvSpPr>
      <dsp:spPr>
        <a:xfrm>
          <a:off x="3393187" y="1079180"/>
          <a:ext cx="1209065" cy="51611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Supply Chain</a:t>
          </a:r>
          <a:endParaRPr lang="de-AT" sz="1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8303" y="1094296"/>
        <a:ext cx="1178833" cy="485880"/>
      </dsp:txXfrm>
    </dsp:sp>
    <dsp:sp modelId="{D2F78A70-7C28-4C1D-B00B-BC86B9EA823D}">
      <dsp:nvSpPr>
        <dsp:cNvPr id="0" name=""/>
        <dsp:cNvSpPr/>
      </dsp:nvSpPr>
      <dsp:spPr>
        <a:xfrm>
          <a:off x="4723159" y="1187312"/>
          <a:ext cx="256321" cy="299848"/>
        </a:xfrm>
        <a:prstGeom prst="rightArrow">
          <a:avLst>
            <a:gd name="adj1" fmla="val 60000"/>
            <a:gd name="adj2" fmla="val 50000"/>
          </a:avLst>
        </a:prstGeom>
        <a:solidFill>
          <a:srgbClr val="3366FF"/>
        </a:solidFill>
        <a:ln w="12700" cap="flat" cmpd="sng" algn="ctr">
          <a:solidFill>
            <a:srgbClr val="3366FF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>
            <a:latin typeface="Calibri" panose="020F0502020204030204" pitchFamily="34" charset="0"/>
          </a:endParaRPr>
        </a:p>
      </dsp:txBody>
      <dsp:txXfrm>
        <a:off x="4723159" y="1247282"/>
        <a:ext cx="179425" cy="179908"/>
      </dsp:txXfrm>
    </dsp:sp>
    <dsp:sp modelId="{4FB6BF3C-15F4-4139-B321-83619308FDF3}">
      <dsp:nvSpPr>
        <dsp:cNvPr id="0" name=""/>
        <dsp:cNvSpPr/>
      </dsp:nvSpPr>
      <dsp:spPr>
        <a:xfrm>
          <a:off x="5085878" y="1078397"/>
          <a:ext cx="1209065" cy="51767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Process</a:t>
          </a:r>
          <a:r>
            <a:rPr lang="de-AT" sz="1800" kern="1200" dirty="0" smtClean="0">
              <a:solidFill>
                <a:schemeClr val="tx1"/>
              </a:solidFill>
              <a:latin typeface="Calibri" panose="020F0502020204030204" pitchFamily="34" charset="0"/>
            </a:rPr>
            <a:t> Chains</a:t>
          </a:r>
          <a:endParaRPr lang="de-AT" sz="1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01040" y="1093559"/>
        <a:ext cx="1178741" cy="487355"/>
      </dsp:txXfrm>
    </dsp:sp>
    <dsp:sp modelId="{91B7C484-4163-475E-947D-A2028E25F75F}">
      <dsp:nvSpPr>
        <dsp:cNvPr id="0" name=""/>
        <dsp:cNvSpPr/>
      </dsp:nvSpPr>
      <dsp:spPr>
        <a:xfrm>
          <a:off x="6415850" y="1187312"/>
          <a:ext cx="256321" cy="299848"/>
        </a:xfrm>
        <a:prstGeom prst="rightArrow">
          <a:avLst>
            <a:gd name="adj1" fmla="val 60000"/>
            <a:gd name="adj2" fmla="val 50000"/>
          </a:avLst>
        </a:prstGeom>
        <a:solidFill>
          <a:srgbClr val="3366FF"/>
        </a:solidFill>
        <a:ln w="12700" cap="flat" cmpd="sng" algn="ctr">
          <a:solidFill>
            <a:srgbClr val="3366FF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>
            <a:latin typeface="Calibri" panose="020F0502020204030204" pitchFamily="34" charset="0"/>
          </a:endParaRPr>
        </a:p>
      </dsp:txBody>
      <dsp:txXfrm>
        <a:off x="6415850" y="1247282"/>
        <a:ext cx="179425" cy="179908"/>
      </dsp:txXfrm>
    </dsp:sp>
    <dsp:sp modelId="{0E477EF2-65F3-45A0-A842-93018CE5C6DC}">
      <dsp:nvSpPr>
        <dsp:cNvPr id="0" name=""/>
        <dsp:cNvSpPr/>
      </dsp:nvSpPr>
      <dsp:spPr>
        <a:xfrm>
          <a:off x="6778570" y="1078397"/>
          <a:ext cx="1209065" cy="51767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800" kern="1200" dirty="0" smtClean="0">
              <a:solidFill>
                <a:schemeClr val="tx1"/>
              </a:solidFill>
              <a:latin typeface="Calibri" panose="020F0502020204030204" pitchFamily="34" charset="0"/>
            </a:rPr>
            <a:t>Technology</a:t>
          </a:r>
          <a:endParaRPr lang="de-AT" sz="18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93732" y="1093559"/>
        <a:ext cx="1178741" cy="48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4EA59-7206-43C8-A992-8E512CD0BD1B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FEEE-1038-477A-853B-1A1F2F2519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32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0B14D-DDE0-4B8B-9B78-335EF78BE26D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DCC98-1C3E-4AAF-946B-A18F376615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057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819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824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312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0142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75" lvl="1" indent="-171775" defTabSz="801654" hangingPunct="0">
              <a:defRPr/>
            </a:pPr>
            <a:r>
              <a:rPr lang="en-GB" dirty="0" smtClean="0"/>
              <a:t>In addition to the typical timber assortment</a:t>
            </a:r>
          </a:p>
          <a:p>
            <a:endParaRPr lang="de-AT" dirty="0" smtClean="0"/>
          </a:p>
          <a:p>
            <a:endParaRPr lang="de-AT" dirty="0" smtClean="0"/>
          </a:p>
          <a:p>
            <a:r>
              <a:rPr lang="en-GB" noProof="0" dirty="0" smtClean="0"/>
              <a:t>There are</a:t>
            </a:r>
            <a:r>
              <a:rPr lang="en-GB" baseline="0" noProof="0" dirty="0" smtClean="0"/>
              <a:t> many challenges which have to be solved. From which direction and with which point of view you start belongs to you and the scientific field you are working.</a:t>
            </a:r>
          </a:p>
          <a:p>
            <a:r>
              <a:rPr lang="en-GB" baseline="0" noProof="0" dirty="0" smtClean="0"/>
              <a:t>What about collaboration? 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F0FCE45-BF8C-4167-AA46-A5DA97DE4311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2865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4380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190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51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Demand-</a:t>
            </a:r>
            <a:r>
              <a:rPr lang="de-AT" dirty="0" err="1" smtClean="0"/>
              <a:t>driven</a:t>
            </a:r>
            <a:r>
              <a:rPr lang="de-AT" dirty="0" smtClean="0"/>
              <a:t> </a:t>
            </a:r>
            <a:r>
              <a:rPr lang="de-AT" dirty="0" err="1" smtClean="0"/>
              <a:t>markets</a:t>
            </a:r>
            <a:r>
              <a:rPr lang="de-AT" dirty="0" smtClean="0"/>
              <a:t> </a:t>
            </a:r>
            <a:r>
              <a:rPr lang="de-AT" dirty="0" err="1" smtClean="0"/>
              <a:t>today</a:t>
            </a:r>
            <a:endParaRPr lang="de-AT" dirty="0" smtClean="0"/>
          </a:p>
          <a:p>
            <a:pPr lvl="1"/>
            <a:r>
              <a:rPr lang="de-AT" dirty="0" err="1" smtClean="0"/>
              <a:t>How</a:t>
            </a:r>
            <a:r>
              <a:rPr lang="de-AT" dirty="0" smtClean="0"/>
              <a:t>? </a:t>
            </a:r>
            <a:r>
              <a:rPr lang="de-AT" dirty="0" err="1" smtClean="0"/>
              <a:t>When</a:t>
            </a:r>
            <a:r>
              <a:rPr lang="de-AT" dirty="0" smtClean="0"/>
              <a:t>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focusing</a:t>
            </a:r>
            <a:r>
              <a:rPr lang="de-AT" dirty="0" smtClean="0"/>
              <a:t>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resource</a:t>
            </a:r>
            <a:r>
              <a:rPr lang="de-AT" dirty="0" smtClean="0"/>
              <a:t>?</a:t>
            </a:r>
          </a:p>
          <a:p>
            <a:endParaRPr lang="de-AT" dirty="0" smtClean="0"/>
          </a:p>
          <a:p>
            <a:endParaRPr lang="de-AT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system of procurement-production-distribution facilities, where material and information flow within and </a:t>
            </a:r>
            <a:b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 organizational boundaries through intertwined business networks of suppliers, producer and distributors to final customers.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832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824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QFD has been defined in many different ways. QFD is a structured process, a visual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language, and a set of inter-linked engineering and management charts, which uses the seven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(new) tools. It establishes customer value using the voice of the customer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transforms that value to design, production, and manufacturing process characteristics. The result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systems engineering process, which prioritizes and links the product development process 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it assures product quality as defined by the customer/user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270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QFD has been defined in many different ways. QFD is a structured process, a visual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language, and a set of inter-linked engineering and management charts, which uses the seven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(new) tools. It establishes customer value using the voice of the customer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transforms that value to design, production, and manufacturing process characteristics. The result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systems engineering process, which prioritizes and links the product development process 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it assures product quality as defined by the customer/user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270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7767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8768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AHP – </a:t>
            </a:r>
            <a:r>
              <a:rPr lang="en-GB" noProof="0" dirty="0" smtClean="0"/>
              <a:t>Analytic Hierarchical Process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186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DCC98-1C3E-4AAF-946B-A18F376615A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107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374" y="2131089"/>
            <a:ext cx="7773253" cy="1469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AC2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2298" y="3886571"/>
            <a:ext cx="6399404" cy="1752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2724"/>
            <a:ext cx="1738368" cy="2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37312"/>
            <a:ext cx="419246" cy="55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8290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33" y="275339"/>
            <a:ext cx="8229134" cy="114273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433" y="1599511"/>
            <a:ext cx="8229134" cy="4526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077321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0447" y="275339"/>
            <a:ext cx="2056121" cy="5850547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433" y="275339"/>
            <a:ext cx="6024154" cy="58505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1582785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433" y="275339"/>
            <a:ext cx="8229134" cy="5850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21768" y="624525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0634152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33" y="275339"/>
            <a:ext cx="8229134" cy="11427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AC2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433" y="1599511"/>
            <a:ext cx="8229134" cy="452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pic>
        <p:nvPicPr>
          <p:cNvPr id="6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2724"/>
            <a:ext cx="1738368" cy="2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45252"/>
            <a:ext cx="765856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37312"/>
            <a:ext cx="419246" cy="55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4150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588" y="4407009"/>
            <a:ext cx="7771702" cy="136236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588" y="2906176"/>
            <a:ext cx="7771702" cy="15008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82724"/>
            <a:ext cx="1738368" cy="2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911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33" y="275339"/>
            <a:ext cx="8229134" cy="11427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AC2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433" y="1599511"/>
            <a:ext cx="4039362" cy="4526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655" y="1599511"/>
            <a:ext cx="4040913" cy="4526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19385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33" y="275339"/>
            <a:ext cx="8229134" cy="11427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433" y="1535849"/>
            <a:ext cx="4039362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433" y="2175653"/>
            <a:ext cx="4039362" cy="39502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655" y="1535849"/>
            <a:ext cx="4040913" cy="6398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655" y="2175653"/>
            <a:ext cx="4040913" cy="39502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287591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33" y="275339"/>
            <a:ext cx="8229134" cy="114273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3076423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656418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33" y="273748"/>
            <a:ext cx="3008201" cy="116183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727" y="273747"/>
            <a:ext cx="5110840" cy="585213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433" y="1435581"/>
            <a:ext cx="3008201" cy="4690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5210709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516" y="4800122"/>
            <a:ext cx="5486090" cy="56659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516" y="612748"/>
            <a:ext cx="5486090" cy="411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516" y="5366715"/>
            <a:ext cx="5486090" cy="805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mtClean="0"/>
              <a:t>10.12.2015</a:t>
            </a:fld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8995463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0" y="5594307"/>
            <a:ext cx="668161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>
            <a:off x="0" y="5594307"/>
            <a:ext cx="6611839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AT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421769" y="6172040"/>
            <a:ext cx="8370241" cy="0"/>
          </a:xfrm>
          <a:prstGeom prst="line">
            <a:avLst/>
          </a:prstGeom>
          <a:noFill/>
          <a:ln w="9525">
            <a:solidFill>
              <a:srgbClr val="00AA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AT"/>
          </a:p>
        </p:txBody>
      </p:sp>
      <p:pic>
        <p:nvPicPr>
          <p:cNvPr id="3119" name="Picture 47" descr="Dep_Materialwissen_A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84" y="0"/>
            <a:ext cx="6678516" cy="16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umsplatzhalter 3"/>
          <p:cNvSpPr txBox="1">
            <a:spLocks/>
          </p:cNvSpPr>
          <p:nvPr userDrawn="1"/>
        </p:nvSpPr>
        <p:spPr bwMode="auto">
          <a:xfrm>
            <a:off x="2087724" y="6284592"/>
            <a:ext cx="4968552" cy="45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400" b="0" dirty="0" smtClean="0">
                <a:solidFill>
                  <a:schemeClr val="tx1"/>
                </a:solidFill>
                <a:latin typeface="+mn-lt"/>
              </a:rPr>
              <a:t>Sebastian Kühle	|	</a:t>
            </a:r>
            <a:r>
              <a:rPr lang="de-AT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Meeting EU </a:t>
            </a:r>
            <a:r>
              <a:rPr lang="de-AT" sz="1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Hardwoods</a:t>
            </a:r>
            <a:r>
              <a:rPr lang="de-AT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1768" y="6284592"/>
            <a:ext cx="1055972" cy="45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fld id="{92605AA9-A41D-4213-9FFA-8014ECE067A1}" type="datetimeFigureOut">
              <a:rPr lang="de-AT" smtClean="0"/>
              <a:pPr/>
              <a:t>10.12.2015</a:t>
            </a:fld>
            <a:endParaRPr lang="de-AT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48473" y="6245252"/>
            <a:ext cx="885404" cy="36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E08F9AF8-F7FE-449C-8797-0424A689DB79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E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E00"/>
        </a:buClr>
        <a:buSzPct val="11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9pPr>
          </a:lstStyle>
          <a:p>
            <a:pPr eaLnBrk="1" hangingPunct="1"/>
            <a:fld id="{BA17772B-6A3A-4CB8-9D82-8DAE0ED5F0D7}" type="datetime1">
              <a:rPr lang="de-DE" altLang="de-DE" sz="900">
                <a:latin typeface="Arial" charset="0"/>
              </a:rPr>
              <a:pPr eaLnBrk="1" hangingPunct="1"/>
              <a:t>10.12.2015</a:t>
            </a:fld>
            <a:endParaRPr lang="de-DE" altLang="de-DE" sz="900">
              <a:latin typeface="Arial" charset="0"/>
            </a:endParaRPr>
          </a:p>
        </p:txBody>
      </p:sp>
      <p:sp>
        <p:nvSpPr>
          <p:cNvPr id="1126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9pPr>
          </a:lstStyle>
          <a:p>
            <a:pPr eaLnBrk="1" hangingPunct="1"/>
            <a:fld id="{A3EE5D6F-2F7F-4CDC-BC93-607E4E2CA490}" type="slidenum">
              <a:rPr lang="de-DE" altLang="de-DE" sz="900">
                <a:latin typeface="Arial" charset="0"/>
              </a:rPr>
              <a:pPr eaLnBrk="1" hangingPunct="1"/>
              <a:t>1</a:t>
            </a:fld>
            <a:endParaRPr lang="de-DE" altLang="de-DE" sz="900">
              <a:latin typeface="Arial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2"/>
          <a:stretch>
            <a:fillRect/>
          </a:stretch>
        </p:blipFill>
        <p:spPr bwMode="auto">
          <a:xfrm>
            <a:off x="0" y="2360273"/>
            <a:ext cx="9144000" cy="449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08037" y="2128274"/>
            <a:ext cx="6388299" cy="151675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de-A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Hardwood</a:t>
            </a:r>
            <a:r>
              <a:rPr lang="de-AT" sz="2800" dirty="0">
                <a:latin typeface="Arial" panose="020B0604020202020204" pitchFamily="34" charset="0"/>
                <a:cs typeface="Arial" panose="020B0604020202020204" pitchFamily="34" charset="0"/>
              </a:rPr>
              <a:t> Supply Chain </a:t>
            </a:r>
            <a:r>
              <a:rPr lang="de-A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br>
              <a:rPr lang="de-A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de-AT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A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AT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(QFD</a:t>
            </a:r>
            <a:r>
              <a:rPr lang="de-AT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964485" y="481603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itchFamily="-60" charset="0"/>
                <a:ea typeface="Geneva" pitchFamily="-60" charset="-128"/>
              </a:defRPr>
            </a:lvl9pPr>
          </a:lstStyle>
          <a:p>
            <a:pPr eaLnBrk="1" hangingPunct="1"/>
            <a:endParaRPr lang="de-DE" altLang="de-DE" sz="2400" b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9552" y="3936403"/>
            <a:ext cx="6118874" cy="20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8481" tIns="199241" rIns="398481" bIns="199241">
            <a:spAutoFit/>
          </a:bodyPr>
          <a:lstStyle>
            <a:defPPr>
              <a:defRPr lang="de-DE"/>
            </a:defPPr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27"/>
              </a:lnSpc>
            </a:pPr>
            <a:r>
              <a:rPr lang="de-DE" alt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Dipl.-Ing. Sebastian Kühle (FH)</a:t>
            </a:r>
          </a:p>
          <a:p>
            <a:r>
              <a:rPr lang="de-DE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</a:t>
            </a:r>
            <a:r>
              <a:rPr lang="de-DE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Wood Technology </a:t>
            </a:r>
            <a:r>
              <a:rPr lang="de-DE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de-DE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Materials</a:t>
            </a:r>
          </a:p>
          <a:p>
            <a:endParaRPr lang="de-DE" sz="1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Alfred </a:t>
            </a:r>
            <a:r>
              <a:rPr lang="de-AT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Teischinger</a:t>
            </a:r>
            <a:endParaRPr lang="de-A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Supervisor, Department </a:t>
            </a:r>
            <a:r>
              <a:rPr lang="de-AT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 Science </a:t>
            </a:r>
            <a:r>
              <a:rPr lang="de-AT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  <a:r>
              <a:rPr lang="de-DE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BOKU</a:t>
            </a:r>
            <a:endParaRPr lang="de-AT" sz="105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Manfred </a:t>
            </a:r>
            <a:r>
              <a:rPr lang="de-AT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Gronalt</a:t>
            </a:r>
            <a:endParaRPr lang="de-A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Supervisor, </a:t>
            </a:r>
            <a:r>
              <a:rPr lang="de-AT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Insitute</a:t>
            </a: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5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r>
              <a:rPr lang="de-AT" sz="105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BOKU</a:t>
            </a:r>
          </a:p>
          <a:p>
            <a:endParaRPr lang="de-AT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128792" y="1628800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Natural Resources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Life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Vienna</a:t>
            </a:r>
            <a:endParaRPr lang="de-A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6" y="201047"/>
            <a:ext cx="1190054" cy="157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umsplatzhalter 3"/>
          <p:cNvSpPr txBox="1">
            <a:spLocks/>
          </p:cNvSpPr>
          <p:nvPr/>
        </p:nvSpPr>
        <p:spPr bwMode="auto">
          <a:xfrm>
            <a:off x="2771800" y="980728"/>
            <a:ext cx="3024336" cy="45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600" b="1" dirty="0" smtClean="0"/>
              <a:t> </a:t>
            </a:r>
            <a:r>
              <a:rPr lang="de-AT" sz="1600" b="1" dirty="0"/>
              <a:t>Project M</a:t>
            </a:r>
            <a:r>
              <a:rPr lang="de-AT" sz="1600" b="1" dirty="0" smtClean="0"/>
              <a:t>eeting EU-</a:t>
            </a:r>
            <a:r>
              <a:rPr lang="de-AT" sz="1600" b="1" dirty="0" err="1" smtClean="0"/>
              <a:t>Hardwoods</a:t>
            </a:r>
            <a:r>
              <a:rPr lang="de-AT" sz="1600" b="1" dirty="0" smtClean="0"/>
              <a:t> </a:t>
            </a:r>
            <a:endParaRPr lang="de-AT" sz="1600" b="1" dirty="0"/>
          </a:p>
        </p:txBody>
      </p:sp>
    </p:spTree>
    <p:extLst>
      <p:ext uri="{BB962C8B-B14F-4D97-AF65-F5344CB8AC3E}">
        <p14:creationId xmlns:p14="http://schemas.microsoft.com/office/powerpoint/2010/main" val="1472656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6" y="1801844"/>
            <a:ext cx="58483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Covered Areas</a:t>
            </a:r>
            <a:endParaRPr lang="en-GB" dirty="0"/>
          </a:p>
        </p:txBody>
      </p:sp>
      <p:sp>
        <p:nvSpPr>
          <p:cNvPr id="5" name="Abgerundetes Rechteck 4"/>
          <p:cNvSpPr/>
          <p:nvPr/>
        </p:nvSpPr>
        <p:spPr>
          <a:xfrm>
            <a:off x="1331640" y="5673799"/>
            <a:ext cx="910187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1200" dirty="0" smtClean="0"/>
              <a:t>Product</a:t>
            </a:r>
            <a:endParaRPr lang="en-GB" sz="1200" dirty="0"/>
          </a:p>
        </p:txBody>
      </p:sp>
      <p:sp>
        <p:nvSpPr>
          <p:cNvPr id="6" name="Abgerundetes Rechteck 5"/>
          <p:cNvSpPr/>
          <p:nvPr/>
        </p:nvSpPr>
        <p:spPr>
          <a:xfrm>
            <a:off x="3400822" y="1777255"/>
            <a:ext cx="1440160" cy="34177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6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bgerundetes Rechteck 6"/>
          <p:cNvSpPr/>
          <p:nvPr/>
        </p:nvSpPr>
        <p:spPr>
          <a:xfrm>
            <a:off x="5201022" y="1770985"/>
            <a:ext cx="1008113" cy="3438928"/>
          </a:xfrm>
          <a:prstGeom prst="roundRect">
            <a:avLst/>
          </a:prstGeom>
          <a:gradFill flip="none" rotWithShape="1">
            <a:gsLst>
              <a:gs pos="13000">
                <a:schemeClr val="accent3">
                  <a:tint val="37000"/>
                  <a:hueMod val="100000"/>
                  <a:satMod val="200000"/>
                  <a:lumMod val="77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12700" dir="5280000" rotWithShape="0">
              <a:srgbClr val="000000">
                <a:alpha val="36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bgerundetes Rechteck 7"/>
          <p:cNvSpPr/>
          <p:nvPr/>
        </p:nvSpPr>
        <p:spPr>
          <a:xfrm>
            <a:off x="2663787" y="5675040"/>
            <a:ext cx="910187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Process</a:t>
            </a:r>
            <a:endParaRPr lang="en-GB" sz="1200" dirty="0"/>
          </a:p>
        </p:txBody>
      </p:sp>
      <p:sp>
        <p:nvSpPr>
          <p:cNvPr id="9" name="Abgerundetes Rechteck 8"/>
          <p:cNvSpPr/>
          <p:nvPr/>
        </p:nvSpPr>
        <p:spPr>
          <a:xfrm>
            <a:off x="1312590" y="1794344"/>
            <a:ext cx="720080" cy="34177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37000"/>
                  <a:hueMod val="100000"/>
                  <a:satMod val="200000"/>
                  <a:lumMod val="88000"/>
                  <a:alpha val="0"/>
                </a:schemeClr>
              </a:gs>
              <a:gs pos="100000">
                <a:schemeClr val="accent6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bgerundetes Rechteck 9"/>
          <p:cNvSpPr/>
          <p:nvPr/>
        </p:nvSpPr>
        <p:spPr>
          <a:xfrm>
            <a:off x="2048177" y="1792123"/>
            <a:ext cx="778893" cy="3417790"/>
          </a:xfrm>
          <a:prstGeom prst="roundRect">
            <a:avLst/>
          </a:prstGeom>
          <a:gradFill flip="none" rotWithShape="1">
            <a:gsLst>
              <a:gs pos="13000">
                <a:schemeClr val="accent3">
                  <a:tint val="37000"/>
                  <a:hueMod val="100000"/>
                  <a:satMod val="200000"/>
                  <a:lumMod val="77000"/>
                  <a:alpha val="0"/>
                </a:schemeClr>
              </a:gs>
              <a:gs pos="100000">
                <a:schemeClr val="accent3">
                  <a:tint val="53000"/>
                  <a:shade val="100000"/>
                  <a:hueMod val="100000"/>
                  <a:satMod val="350000"/>
                  <a:lumMod val="79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12700" dir="5280000" rotWithShape="0">
              <a:srgbClr val="000000">
                <a:alpha val="36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bgerundetes Rechteck 10"/>
          <p:cNvSpPr/>
          <p:nvPr/>
        </p:nvSpPr>
        <p:spPr>
          <a:xfrm>
            <a:off x="6209134" y="1770985"/>
            <a:ext cx="648072" cy="3438928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8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Abgerundetes Rechteck 11"/>
          <p:cNvSpPr/>
          <p:nvPr/>
        </p:nvSpPr>
        <p:spPr>
          <a:xfrm>
            <a:off x="2882143" y="1770985"/>
            <a:ext cx="446672" cy="341779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8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bgerundetes Rechteck 12"/>
          <p:cNvSpPr/>
          <p:nvPr/>
        </p:nvSpPr>
        <p:spPr>
          <a:xfrm>
            <a:off x="870670" y="1770985"/>
            <a:ext cx="441920" cy="341779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86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6156176" y="4808185"/>
            <a:ext cx="72008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200" dirty="0" smtClean="0"/>
              <a:t>Customer</a:t>
            </a:r>
            <a:endParaRPr lang="en-GB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6876256" y="1801847"/>
            <a:ext cx="2232248" cy="355481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marL="285750" indent="-200025" algn="ctr">
              <a:lnSpc>
                <a:spcPct val="250000"/>
              </a:lnSpc>
              <a:tabLst>
                <a:tab pos="447675" algn="l"/>
              </a:tabLst>
            </a:pPr>
            <a:r>
              <a:rPr lang="en-GB" b="1" dirty="0" smtClean="0"/>
              <a:t>Received Information: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361950" algn="l"/>
                <a:tab pos="447675" algn="l"/>
              </a:tabLst>
            </a:pPr>
            <a:r>
              <a:rPr lang="en-GB" dirty="0" smtClean="0"/>
              <a:t>Process Chains and Elements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Actual Used Technology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Specific Data and Process Data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Amount of Resource 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Production Capacity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Yields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Costs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75656" y="5313759"/>
            <a:ext cx="74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QFD</a:t>
            </a:r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3707904" y="5212134"/>
            <a:ext cx="201622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Expert Interview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4165869" y="5673799"/>
            <a:ext cx="1126211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Inter-company Links</a:t>
            </a:r>
            <a:endParaRPr lang="en-GB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2771800" y="5313759"/>
            <a:ext cx="74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VSM</a:t>
            </a:r>
            <a:endParaRPr lang="en-GB" dirty="0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800054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Preliminary</a:t>
            </a:r>
            <a:r>
              <a:rPr lang="de-AT" dirty="0" smtClean="0"/>
              <a:t> </a:t>
            </a:r>
            <a:r>
              <a:rPr lang="de-AT" dirty="0" err="1" smtClean="0"/>
              <a:t>Results</a:t>
            </a:r>
            <a:endParaRPr lang="de-A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0808"/>
            <a:ext cx="7772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11</a:t>
            </a:fld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3885832" y="5703239"/>
            <a:ext cx="155026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 smtClean="0">
                <a:latin typeface="Calibri" panose="020F0502020204030204" pitchFamily="34" charset="0"/>
              </a:rPr>
              <a:t>System Boundary</a:t>
            </a:r>
            <a:endParaRPr lang="en-GB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298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2612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82" y="1844824"/>
            <a:ext cx="7200000" cy="8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82" y="5085184"/>
            <a:ext cx="7200000" cy="98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82" y="3818194"/>
            <a:ext cx="7200000" cy="126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82" y="2773508"/>
            <a:ext cx="7200000" cy="10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Process</a:t>
            </a:r>
            <a:r>
              <a:rPr lang="de-AT" dirty="0" smtClean="0"/>
              <a:t> Chains &amp; Elements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575656" y="1700808"/>
            <a:ext cx="90000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e-AT" b="1" dirty="0" err="1" smtClean="0">
                <a:solidFill>
                  <a:srgbClr val="0070C0"/>
                </a:solidFill>
              </a:rPr>
              <a:t>Sawmill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75656" y="2819028"/>
            <a:ext cx="90000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e-AT" b="1" dirty="0" err="1" smtClean="0">
                <a:solidFill>
                  <a:srgbClr val="0070C0"/>
                </a:solidFill>
              </a:rPr>
              <a:t>Parquet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1792" y="3899148"/>
            <a:ext cx="2088000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e-AT" b="1" dirty="0" smtClean="0">
                <a:solidFill>
                  <a:srgbClr val="0070C0"/>
                </a:solidFill>
              </a:rPr>
              <a:t>Solid </a:t>
            </a:r>
            <a:r>
              <a:rPr lang="de-AT" b="1" dirty="0" err="1" smtClean="0">
                <a:solidFill>
                  <a:srgbClr val="0070C0"/>
                </a:solidFill>
              </a:rPr>
              <a:t>Hardwood</a:t>
            </a:r>
            <a:r>
              <a:rPr lang="de-AT" b="1" dirty="0" smtClean="0">
                <a:solidFill>
                  <a:srgbClr val="0070C0"/>
                </a:solidFill>
              </a:rPr>
              <a:t> Board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1752" y="5157192"/>
            <a:ext cx="1872016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de-AT" b="1" dirty="0" err="1" smtClean="0">
                <a:solidFill>
                  <a:srgbClr val="0070C0"/>
                </a:solidFill>
              </a:rPr>
              <a:t>Upholstery</a:t>
            </a:r>
            <a:r>
              <a:rPr lang="de-AT" b="1" dirty="0" smtClean="0">
                <a:solidFill>
                  <a:srgbClr val="0070C0"/>
                </a:solidFill>
              </a:rPr>
              <a:t> Frames</a:t>
            </a:r>
            <a:endParaRPr lang="de-AT" b="1" dirty="0">
              <a:solidFill>
                <a:srgbClr val="0070C0"/>
              </a:solidFill>
            </a:endParaRP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1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00847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Qualitative procedure development </a:t>
            </a:r>
          </a:p>
          <a:p>
            <a:r>
              <a:rPr lang="en-GB" dirty="0" smtClean="0">
                <a:solidFill>
                  <a:srgbClr val="3366FF"/>
                </a:solidFill>
              </a:rPr>
              <a:t>Individual </a:t>
            </a:r>
            <a:r>
              <a:rPr lang="en-GB" dirty="0" smtClean="0"/>
              <a:t>consideration of business networks</a:t>
            </a:r>
          </a:p>
          <a:p>
            <a:r>
              <a:rPr lang="en-GB" dirty="0" smtClean="0"/>
              <a:t>Consideration of customer requirements with products characteristics              </a:t>
            </a:r>
          </a:p>
          <a:p>
            <a:r>
              <a:rPr lang="en-GB" dirty="0" smtClean="0"/>
              <a:t>Structured process of collecting information </a:t>
            </a:r>
          </a:p>
          <a:p>
            <a:pPr lvl="1"/>
            <a:r>
              <a:rPr lang="en-GB" dirty="0">
                <a:solidFill>
                  <a:srgbClr val="3366FF"/>
                </a:solidFill>
              </a:rPr>
              <a:t>T</a:t>
            </a:r>
            <a:r>
              <a:rPr lang="en-GB" dirty="0" smtClean="0">
                <a:solidFill>
                  <a:srgbClr val="3366FF"/>
                </a:solidFill>
              </a:rPr>
              <a:t>ransparency</a:t>
            </a:r>
            <a:r>
              <a:rPr lang="en-GB" dirty="0" smtClean="0">
                <a:solidFill>
                  <a:srgbClr val="4DAC26"/>
                </a:solidFill>
              </a:rPr>
              <a:t> </a:t>
            </a:r>
            <a:r>
              <a:rPr lang="en-GB" dirty="0" smtClean="0"/>
              <a:t>of business network process chains</a:t>
            </a:r>
          </a:p>
          <a:p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50794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57433" y="1638929"/>
            <a:ext cx="8229134" cy="4526375"/>
          </a:xfrm>
        </p:spPr>
        <p:txBody>
          <a:bodyPr>
            <a:normAutofit/>
          </a:bodyPr>
          <a:lstStyle/>
          <a:p>
            <a:r>
              <a:rPr lang="en-GB" dirty="0" smtClean="0"/>
              <a:t>Finishing the analysis of the SCN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Better </a:t>
            </a:r>
            <a:r>
              <a:rPr lang="en-GB" sz="2000" dirty="0" smtClean="0"/>
              <a:t>links </a:t>
            </a:r>
            <a:r>
              <a:rPr lang="en-GB" sz="2000" dirty="0"/>
              <a:t>between </a:t>
            </a:r>
            <a:r>
              <a:rPr lang="en-GB" sz="2000" dirty="0" smtClean="0"/>
              <a:t>intermediate </a:t>
            </a:r>
            <a:r>
              <a:rPr lang="en-GB" sz="2000" dirty="0"/>
              <a:t>and final </a:t>
            </a:r>
            <a:r>
              <a:rPr lang="en-GB" sz="2000" dirty="0" smtClean="0"/>
              <a:t>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Analyse </a:t>
            </a:r>
            <a:r>
              <a:rPr lang="en-GB" sz="2000" dirty="0"/>
              <a:t>r</a:t>
            </a:r>
            <a:r>
              <a:rPr lang="en-GB" sz="2000" dirty="0" smtClean="0"/>
              <a:t>edundancy in supply chain processes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Analyse underuse capacities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Find cooperation potential 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Cooperation with secondary industry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Ultimate Objective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/>
              <a:t>Optimised Supply Chain Network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/>
              <a:t>Mathematical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/>
              <a:t>Linear Programming 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433" y="275339"/>
            <a:ext cx="8229134" cy="1142735"/>
          </a:xfrm>
        </p:spPr>
        <p:txBody>
          <a:bodyPr/>
          <a:lstStyle/>
          <a:p>
            <a:r>
              <a:rPr lang="en-GB" dirty="0" smtClean="0"/>
              <a:t>Further Steps</a:t>
            </a:r>
            <a:endParaRPr lang="en-GB" dirty="0"/>
          </a:p>
        </p:txBody>
      </p:sp>
      <p:pic>
        <p:nvPicPr>
          <p:cNvPr id="7171" name="Picture 3" descr="C:\Users\skuehle\AppData\Local\Microsoft\Windows\Temporary Internet Files\Content.IE5\9UL9NS6V\iStock_confusedma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11391"/>
            <a:ext cx="1584176" cy="12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42511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8475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Acknowledgment</a:t>
            </a:r>
            <a:endParaRPr lang="en-GB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71" y="3357112"/>
            <a:ext cx="2668814" cy="122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39552" y="4964975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r>
              <a:rPr lang="en-US" dirty="0" smtClean="0"/>
              <a:t>Financial </a:t>
            </a:r>
            <a:r>
              <a:rPr lang="en-US" dirty="0"/>
              <a:t>support for this work in the framework of the </a:t>
            </a:r>
            <a:r>
              <a:rPr lang="en-US" dirty="0" err="1"/>
              <a:t>PhDSchool</a:t>
            </a:r>
            <a:r>
              <a:rPr lang="en-US" dirty="0"/>
              <a:t> </a:t>
            </a:r>
            <a:r>
              <a:rPr lang="en-US" dirty="0" err="1"/>
              <a:t>DokIn´Holz</a:t>
            </a:r>
            <a:r>
              <a:rPr lang="en-US" dirty="0"/>
              <a:t> funded by the Austrian Federal Ministry of Science, Research and Economy as well as the Austrian Federal Forestry </a:t>
            </a:r>
            <a:r>
              <a:rPr lang="en-US" dirty="0" smtClean="0"/>
              <a:t>and </a:t>
            </a:r>
            <a:r>
              <a:rPr lang="en-US" dirty="0"/>
              <a:t>the Austrian Chamber of Agriculture are gratefully </a:t>
            </a:r>
            <a:r>
              <a:rPr lang="en-US" dirty="0" smtClean="0"/>
              <a:t>acknowledged.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560406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322" y="2214257"/>
            <a:ext cx="8229134" cy="1142735"/>
          </a:xfrm>
        </p:spPr>
        <p:txBody>
          <a:bodyPr anchor="ctr"/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Everyone a pleasant day.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95536" y="4149080"/>
            <a:ext cx="4536503" cy="182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98481" tIns="199241" rIns="398481" bIns="199241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927"/>
              </a:lnSpc>
            </a:pPr>
            <a:r>
              <a:rPr lang="de-DE" altLang="de-DE" b="1" dirty="0" smtClean="0"/>
              <a:t>Dipl.-Ing. Sebastian Kühle (FH)</a:t>
            </a:r>
            <a:endParaRPr lang="de-DE" altLang="de-DE" b="1" dirty="0"/>
          </a:p>
          <a:p>
            <a:r>
              <a:rPr lang="de-AT" sz="1100" dirty="0" err="1">
                <a:cs typeface="Arial" panose="020B0604020202020204" pitchFamily="34" charset="0"/>
              </a:rPr>
              <a:t>PhD</a:t>
            </a:r>
            <a:r>
              <a:rPr lang="de-AT" sz="1100" dirty="0">
                <a:cs typeface="Arial" panose="020B0604020202020204" pitchFamily="34" charset="0"/>
              </a:rPr>
              <a:t> </a:t>
            </a:r>
            <a:r>
              <a:rPr lang="de-AT" sz="1100" dirty="0" smtClean="0">
                <a:cs typeface="Arial" panose="020B0604020202020204" pitchFamily="34" charset="0"/>
              </a:rPr>
              <a:t>Student, BOKU</a:t>
            </a:r>
            <a:endParaRPr lang="de-AT" sz="1100" dirty="0">
              <a:cs typeface="Arial" panose="020B0604020202020204" pitchFamily="34" charset="0"/>
            </a:endParaRPr>
          </a:p>
          <a:p>
            <a:r>
              <a:rPr lang="de-DE" sz="1100" dirty="0" smtClean="0">
                <a:cs typeface="Arial" pitchFamily="34" charset="0"/>
              </a:rPr>
              <a:t>Institute </a:t>
            </a:r>
            <a:r>
              <a:rPr lang="de-DE" sz="1100" dirty="0" err="1">
                <a:cs typeface="Arial" pitchFamily="34" charset="0"/>
              </a:rPr>
              <a:t>of</a:t>
            </a:r>
            <a:r>
              <a:rPr lang="de-DE" sz="1100" dirty="0">
                <a:cs typeface="Arial" pitchFamily="34" charset="0"/>
              </a:rPr>
              <a:t> </a:t>
            </a:r>
            <a:r>
              <a:rPr lang="de-DE" sz="1100" dirty="0" smtClean="0">
                <a:cs typeface="Arial" pitchFamily="34" charset="0"/>
              </a:rPr>
              <a:t>Wood Science </a:t>
            </a:r>
            <a:r>
              <a:rPr lang="de-DE" sz="1100" dirty="0" err="1" smtClean="0">
                <a:cs typeface="Arial" pitchFamily="34" charset="0"/>
              </a:rPr>
              <a:t>and</a:t>
            </a:r>
            <a:r>
              <a:rPr lang="de-DE" sz="1100" dirty="0" smtClean="0">
                <a:cs typeface="Arial" pitchFamily="34" charset="0"/>
              </a:rPr>
              <a:t> Technology</a:t>
            </a:r>
            <a:endParaRPr lang="de-DE" sz="1100" dirty="0">
              <a:cs typeface="Arial" pitchFamily="34" charset="0"/>
            </a:endParaRPr>
          </a:p>
          <a:p>
            <a:r>
              <a:rPr lang="de-AT" sz="1100" dirty="0">
                <a:cs typeface="Arial" panose="020B0604020202020204" pitchFamily="34" charset="0"/>
              </a:rPr>
              <a:t>Konrad Lorenz </a:t>
            </a:r>
            <a:r>
              <a:rPr lang="de-AT" sz="1100" dirty="0" smtClean="0">
                <a:cs typeface="Arial" panose="020B0604020202020204" pitchFamily="34" charset="0"/>
              </a:rPr>
              <a:t>Straße </a:t>
            </a:r>
            <a:r>
              <a:rPr lang="de-AT" sz="1100" dirty="0">
                <a:cs typeface="Arial" panose="020B0604020202020204" pitchFamily="34" charset="0"/>
              </a:rPr>
              <a:t>24, </a:t>
            </a:r>
            <a:r>
              <a:rPr lang="de-AT" sz="1100" dirty="0" smtClean="0">
                <a:cs typeface="Arial" panose="020B0604020202020204" pitchFamily="34" charset="0"/>
              </a:rPr>
              <a:t>A-3430 Tulln an der Donau</a:t>
            </a:r>
            <a:r>
              <a:rPr lang="de-AT" sz="900" dirty="0" smtClean="0">
                <a:cs typeface="Arial" panose="020B0604020202020204" pitchFamily="34" charset="0"/>
              </a:rPr>
              <a:t/>
            </a:r>
            <a:br>
              <a:rPr lang="de-AT" sz="900" dirty="0" smtClean="0">
                <a:cs typeface="Arial" panose="020B0604020202020204" pitchFamily="34" charset="0"/>
              </a:rPr>
            </a:br>
            <a:endParaRPr lang="de-AT" sz="900" dirty="0">
              <a:cs typeface="Arial" panose="020B0604020202020204" pitchFamily="34" charset="0"/>
            </a:endParaRPr>
          </a:p>
          <a:p>
            <a:r>
              <a:rPr lang="de-AT" dirty="0" err="1" smtClean="0">
                <a:cs typeface="Arial" panose="020B0604020202020204" pitchFamily="34" charset="0"/>
              </a:rPr>
              <a:t>Contact</a:t>
            </a:r>
            <a:r>
              <a:rPr lang="de-AT" dirty="0" smtClean="0">
                <a:cs typeface="Arial" panose="020B0604020202020204" pitchFamily="34" charset="0"/>
              </a:rPr>
              <a:t>: skuehle@boku.ac.at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63505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Meeting Input </a:t>
            </a: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Strategic Analysis</a:t>
            </a:r>
            <a:endParaRPr lang="de-A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4068"/>
            <a:ext cx="6048672" cy="379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6876256" y="2167404"/>
            <a:ext cx="2016224" cy="32778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marL="285750" indent="-200025" algn="ctr">
              <a:lnSpc>
                <a:spcPct val="250000"/>
              </a:lnSpc>
              <a:tabLst>
                <a:tab pos="447675" algn="l"/>
              </a:tabLst>
            </a:pPr>
            <a:r>
              <a:rPr lang="en-GB" b="1" dirty="0" smtClean="0"/>
              <a:t>Relevant Information: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361950" algn="l"/>
                <a:tab pos="447675" algn="l"/>
              </a:tabLst>
            </a:pPr>
            <a:r>
              <a:rPr lang="en-GB" dirty="0" smtClean="0"/>
              <a:t>Process Chains and Elements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Actual Used Technology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Specific Data and Process Data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Amount of Resource 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Production Capacity</a:t>
            </a:r>
          </a:p>
          <a:p>
            <a:pPr marL="285750" indent="-200025"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en-GB" dirty="0" smtClean="0"/>
              <a:t>Yields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539552" y="5651955"/>
            <a:ext cx="6216222" cy="369333"/>
            <a:chOff x="588026" y="5589239"/>
            <a:chExt cx="6216222" cy="369333"/>
          </a:xfrm>
        </p:grpSpPr>
        <p:sp>
          <p:nvSpPr>
            <p:cNvPr id="7" name="Eingekerbter Richtungspfeil 6"/>
            <p:cNvSpPr/>
            <p:nvPr/>
          </p:nvSpPr>
          <p:spPr bwMode="auto">
            <a:xfrm>
              <a:off x="588026" y="5589240"/>
              <a:ext cx="2040646" cy="369332"/>
            </a:xfrm>
            <a:prstGeom prst="chevron">
              <a:avLst/>
            </a:prstGeom>
            <a:ln w="1270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 Narrow" pitchFamily="34" charset="0"/>
                </a:rPr>
                <a:t>Cutting Patterns</a:t>
              </a:r>
            </a:p>
          </p:txBody>
        </p:sp>
        <p:sp>
          <p:nvSpPr>
            <p:cNvPr id="10" name="Eingekerbter Richtungspfeil 9"/>
            <p:cNvSpPr/>
            <p:nvPr/>
          </p:nvSpPr>
          <p:spPr bwMode="auto">
            <a:xfrm>
              <a:off x="2526953" y="5589239"/>
              <a:ext cx="2669585" cy="369332"/>
            </a:xfrm>
            <a:prstGeom prst="chevron">
              <a:avLst/>
            </a:prstGeom>
            <a:ln w="1270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 Narrow" pitchFamily="34" charset="0"/>
                </a:rPr>
                <a:t>Divergent Material Flow</a:t>
              </a:r>
            </a:p>
          </p:txBody>
        </p:sp>
        <p:sp>
          <p:nvSpPr>
            <p:cNvPr id="11" name="Eingekerbter Richtungspfeil 10"/>
            <p:cNvSpPr/>
            <p:nvPr/>
          </p:nvSpPr>
          <p:spPr bwMode="auto">
            <a:xfrm>
              <a:off x="5076272" y="5589239"/>
              <a:ext cx="1727976" cy="369332"/>
            </a:xfrm>
            <a:prstGeom prst="chevron">
              <a:avLst/>
            </a:prstGeom>
            <a:ln w="1270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 Narrow" pitchFamily="34" charset="0"/>
                </a:rPr>
                <a:t>Co-Products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5250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Switzerland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2009 Analysis of the hardwood sawmills</a:t>
            </a:r>
          </a:p>
          <a:p>
            <a:pPr lvl="1"/>
            <a:r>
              <a:rPr lang="en-GB" sz="1800" dirty="0" smtClean="0"/>
              <a:t>Missing link and industry in the supply chain for value added products</a:t>
            </a:r>
          </a:p>
          <a:p>
            <a:r>
              <a:rPr lang="en-GB" sz="2000" dirty="0" smtClean="0"/>
              <a:t>2013 Final report: Hardwood manufacturing in the north-west of Switzerland</a:t>
            </a:r>
          </a:p>
          <a:p>
            <a:pPr lvl="1"/>
            <a:r>
              <a:rPr lang="en-GB" sz="1800" dirty="0" smtClean="0"/>
              <a:t>Feasibility study and cost estimation (technology, tests,  layout planning, markets, …)</a:t>
            </a:r>
          </a:p>
          <a:p>
            <a:pPr lvl="1"/>
            <a:r>
              <a:rPr lang="en-GB" sz="1800" dirty="0" smtClean="0">
                <a:solidFill>
                  <a:srgbClr val="0070C0"/>
                </a:solidFill>
              </a:rPr>
              <a:t>Products: </a:t>
            </a:r>
          </a:p>
          <a:p>
            <a:pPr lvl="2"/>
            <a:r>
              <a:rPr lang="en-GB" sz="1600" dirty="0" smtClean="0"/>
              <a:t>Hardwood </a:t>
            </a:r>
            <a:r>
              <a:rPr lang="en-GB" sz="1600" dirty="0" err="1" smtClean="0"/>
              <a:t>sawnwood</a:t>
            </a:r>
            <a:r>
              <a:rPr lang="en-GB" sz="1600" dirty="0" smtClean="0"/>
              <a:t>, solid hardwood boards</a:t>
            </a:r>
          </a:p>
          <a:p>
            <a:pPr lvl="2"/>
            <a:r>
              <a:rPr lang="en-GB" sz="1600" dirty="0" smtClean="0">
                <a:solidFill>
                  <a:srgbClr val="0070C0"/>
                </a:solidFill>
              </a:rPr>
              <a:t>Hardwood + hybrid construction boards, GL Beams, CLT</a:t>
            </a:r>
          </a:p>
          <a:p>
            <a:r>
              <a:rPr lang="en-GB" sz="2000" dirty="0" smtClean="0"/>
              <a:t>2014 Test report: Mechanical properties of Beech CLT</a:t>
            </a:r>
          </a:p>
          <a:p>
            <a:r>
              <a:rPr lang="en-GB" sz="2000" dirty="0" smtClean="0"/>
              <a:t>2014 - 2017 Building facility – </a:t>
            </a:r>
            <a:r>
              <a:rPr lang="en-GB" sz="2000" dirty="0" smtClean="0">
                <a:solidFill>
                  <a:srgbClr val="0070C0"/>
                </a:solidFill>
              </a:rPr>
              <a:t>Fagus Jura AG</a:t>
            </a:r>
          </a:p>
          <a:p>
            <a:r>
              <a:rPr lang="en-GB" sz="2000" dirty="0" smtClean="0"/>
              <a:t>2015 Workshop for collecting of the current knowledge: </a:t>
            </a:r>
          </a:p>
          <a:p>
            <a:pPr lvl="1"/>
            <a:r>
              <a:rPr lang="en-GB" sz="1800" dirty="0" smtClean="0"/>
              <a:t>Glulam made of Beech and connections in Beech glulam</a:t>
            </a:r>
            <a:endParaRPr lang="en-GB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395536" y="551723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latin typeface="Calibri" panose="020F0502020204030204" pitchFamily="34" charset="0"/>
              </a:rPr>
              <a:t>Source: 1</a:t>
            </a:r>
            <a:r>
              <a:rPr lang="en-GB" sz="800" dirty="0" smtClean="0">
                <a:latin typeface="Calibri" panose="020F0502020204030204" pitchFamily="34" charset="0"/>
              </a:rPr>
              <a:t>) </a:t>
            </a:r>
            <a:r>
              <a:rPr lang="de-AT" sz="800" dirty="0">
                <a:latin typeface="Calibri" panose="020F0502020204030204" pitchFamily="34" charset="0"/>
              </a:rPr>
              <a:t>CH-2009-Analyse der Schweizer Laubholz Sägewerke</a:t>
            </a:r>
            <a:endParaRPr lang="en-GB" sz="800" dirty="0" smtClean="0">
              <a:latin typeface="Calibri" panose="020F0502020204030204" pitchFamily="34" charset="0"/>
            </a:endParaRPr>
          </a:p>
          <a:p>
            <a:r>
              <a:rPr lang="de-AT" sz="800" dirty="0">
                <a:latin typeface="Calibri" panose="020F0502020204030204" pitchFamily="34" charset="0"/>
              </a:rPr>
              <a:t>               2) CH-2013-Schlussbericht-Laubholzverarbeitung Nordwestschweiz</a:t>
            </a:r>
          </a:p>
          <a:p>
            <a:r>
              <a:rPr lang="de-AT" sz="800" dirty="0">
                <a:latin typeface="Calibri" panose="020F0502020204030204" pitchFamily="34" charset="0"/>
              </a:rPr>
              <a:t>               </a:t>
            </a:r>
            <a:r>
              <a:rPr lang="de-AT" sz="800" dirty="0" smtClean="0">
                <a:latin typeface="Calibri" panose="020F0502020204030204" pitchFamily="34" charset="0"/>
              </a:rPr>
              <a:t>3)  Franke et al. (2014): Mechanische Eigenschaften von Buchen –Brettsperrholz. Berner Fachhochschule.</a:t>
            </a:r>
          </a:p>
          <a:p>
            <a:r>
              <a:rPr lang="de-AT" sz="800" dirty="0">
                <a:latin typeface="Calibri" panose="020F0502020204030204" pitchFamily="34" charset="0"/>
              </a:rPr>
              <a:t>               4) Steiger-Franke-Frangi-2015-CH-Projektbericht-Brettschichtholz-Buche</a:t>
            </a:r>
          </a:p>
        </p:txBody>
      </p:sp>
    </p:spTree>
    <p:extLst>
      <p:ext uri="{BB962C8B-B14F-4D97-AF65-F5344CB8AC3E}">
        <p14:creationId xmlns:p14="http://schemas.microsoft.com/office/powerpoint/2010/main" val="2271333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6829648" y="0"/>
            <a:ext cx="18473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4" name="Textfeld 47"/>
          <p:cNvSpPr/>
          <p:nvPr/>
        </p:nvSpPr>
        <p:spPr>
          <a:xfrm>
            <a:off x="730584" y="4583928"/>
            <a:ext cx="3672408" cy="2369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r>
              <a:rPr lang="de-DE" sz="1000" dirty="0" smtClean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Source:</a:t>
            </a:r>
            <a:endParaRPr lang="de-DE" sz="1000" dirty="0">
              <a:solidFill>
                <a:srgbClr val="00000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</p:txBody>
      </p:sp>
      <p:sp>
        <p:nvSpPr>
          <p:cNvPr id="93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Calibri" panose="020F0502020204030204" pitchFamily="34" charset="0"/>
              </a:rPr>
              <a:t>10.12.2015</a:t>
            </a:fld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5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>
                <a:latin typeface="Calibri" panose="020F0502020204030204" pitchFamily="34" charset="0"/>
              </a:rPr>
              <a:t>2</a:t>
            </a:fld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971600" y="1291154"/>
            <a:ext cx="936104" cy="111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39552" y="1243307"/>
            <a:ext cx="900100" cy="7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559487" y="-27384"/>
            <a:ext cx="2584514" cy="1875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485800" y="620688"/>
            <a:ext cx="8172401" cy="4405343"/>
            <a:chOff x="2238567" y="-5350"/>
            <a:chExt cx="6905433" cy="3722382"/>
          </a:xfrm>
        </p:grpSpPr>
        <p:grpSp>
          <p:nvGrpSpPr>
            <p:cNvPr id="76" name="Gruppieren 75"/>
            <p:cNvGrpSpPr/>
            <p:nvPr/>
          </p:nvGrpSpPr>
          <p:grpSpPr>
            <a:xfrm>
              <a:off x="2238567" y="-5350"/>
              <a:ext cx="6905433" cy="3722382"/>
              <a:chOff x="1547664" y="66116"/>
              <a:chExt cx="6650963" cy="3585210"/>
            </a:xfrm>
          </p:grpSpPr>
          <p:grpSp>
            <p:nvGrpSpPr>
              <p:cNvPr id="73" name="Gruppieren 72"/>
              <p:cNvGrpSpPr/>
              <p:nvPr/>
            </p:nvGrpSpPr>
            <p:grpSpPr>
              <a:xfrm>
                <a:off x="1547664" y="66116"/>
                <a:ext cx="6650963" cy="3474741"/>
                <a:chOff x="1547664" y="66116"/>
                <a:chExt cx="6650963" cy="3474741"/>
              </a:xfrm>
            </p:grpSpPr>
            <p:grpSp>
              <p:nvGrpSpPr>
                <p:cNvPr id="87" name="Gruppieren 86"/>
                <p:cNvGrpSpPr/>
                <p:nvPr/>
              </p:nvGrpSpPr>
              <p:grpSpPr>
                <a:xfrm>
                  <a:off x="1616546" y="116632"/>
                  <a:ext cx="6339830" cy="3424225"/>
                  <a:chOff x="1403648" y="116632"/>
                  <a:chExt cx="5619750" cy="3035300"/>
                </a:xfrm>
              </p:grpSpPr>
              <p:pic>
                <p:nvPicPr>
                  <p:cNvPr id="11" name="Grafik 10"/>
                  <p:cNvPicPr/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03648" y="116632"/>
                    <a:ext cx="5619750" cy="3035300"/>
                  </a:xfrm>
                  <a:prstGeom prst="rect">
                    <a:avLst/>
                  </a:prstGeom>
                </p:spPr>
              </p:pic>
              <p:cxnSp>
                <p:nvCxnSpPr>
                  <p:cNvPr id="15" name="Gerade Verbindung 14"/>
                  <p:cNvCxnSpPr/>
                  <p:nvPr/>
                </p:nvCxnSpPr>
                <p:spPr bwMode="auto">
                  <a:xfrm>
                    <a:off x="3563888" y="1052736"/>
                    <a:ext cx="576064" cy="64807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8" name="Gerade Verbindung 17"/>
                  <p:cNvCxnSpPr/>
                  <p:nvPr/>
                </p:nvCxnSpPr>
                <p:spPr bwMode="auto">
                  <a:xfrm flipH="1">
                    <a:off x="3419872" y="1052736"/>
                    <a:ext cx="72008" cy="50405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1" name="Gerade Verbindung 20"/>
                  <p:cNvCxnSpPr/>
                  <p:nvPr/>
                </p:nvCxnSpPr>
                <p:spPr bwMode="auto">
                  <a:xfrm flipH="1">
                    <a:off x="2915816" y="1556792"/>
                    <a:ext cx="504056" cy="50405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Gerade Verbindung 23"/>
                  <p:cNvCxnSpPr/>
                  <p:nvPr/>
                </p:nvCxnSpPr>
                <p:spPr bwMode="auto">
                  <a:xfrm flipH="1">
                    <a:off x="2843808" y="1052736"/>
                    <a:ext cx="612068" cy="100811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7" name="Gerade Verbindung 26"/>
                  <p:cNvCxnSpPr/>
                  <p:nvPr/>
                </p:nvCxnSpPr>
                <p:spPr bwMode="auto">
                  <a:xfrm flipH="1">
                    <a:off x="2915816" y="1700808"/>
                    <a:ext cx="1152129" cy="36004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0" name="Gerade Verbindung 29"/>
                  <p:cNvCxnSpPr/>
                  <p:nvPr/>
                </p:nvCxnSpPr>
                <p:spPr bwMode="auto">
                  <a:xfrm flipH="1">
                    <a:off x="4139952" y="980728"/>
                    <a:ext cx="216024" cy="65355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3" name="Gerade Verbindung 32"/>
                  <p:cNvCxnSpPr/>
                  <p:nvPr/>
                </p:nvCxnSpPr>
                <p:spPr bwMode="auto">
                  <a:xfrm flipH="1" flipV="1">
                    <a:off x="4355976" y="980728"/>
                    <a:ext cx="504056" cy="39604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" name="Gerade Verbindung 37"/>
                  <p:cNvCxnSpPr/>
                  <p:nvPr/>
                </p:nvCxnSpPr>
                <p:spPr bwMode="auto">
                  <a:xfrm flipV="1">
                    <a:off x="5508104" y="2420888"/>
                    <a:ext cx="72008" cy="12662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1" name="Gerade Verbindung 40"/>
                  <p:cNvCxnSpPr/>
                  <p:nvPr/>
                </p:nvCxnSpPr>
                <p:spPr bwMode="auto">
                  <a:xfrm>
                    <a:off x="5508104" y="2547517"/>
                    <a:ext cx="144016" cy="5041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5" name="Gerade Verbindung 44"/>
                  <p:cNvCxnSpPr/>
                  <p:nvPr/>
                </p:nvCxnSpPr>
                <p:spPr bwMode="auto">
                  <a:xfrm flipV="1">
                    <a:off x="5508104" y="2492896"/>
                    <a:ext cx="144016" cy="5462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Gerade Verbindung 47"/>
                  <p:cNvCxnSpPr/>
                  <p:nvPr/>
                </p:nvCxnSpPr>
                <p:spPr bwMode="auto">
                  <a:xfrm>
                    <a:off x="5508104" y="2547518"/>
                    <a:ext cx="144016" cy="11670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7" name="Gerade Verbindung 56"/>
                  <p:cNvCxnSpPr/>
                  <p:nvPr/>
                </p:nvCxnSpPr>
                <p:spPr bwMode="auto">
                  <a:xfrm flipH="1">
                    <a:off x="4932041" y="2492896"/>
                    <a:ext cx="576063" cy="21602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0" name="Gerade Verbindung 59"/>
                  <p:cNvCxnSpPr/>
                  <p:nvPr/>
                </p:nvCxnSpPr>
                <p:spPr bwMode="auto">
                  <a:xfrm flipH="1">
                    <a:off x="5508105" y="2276872"/>
                    <a:ext cx="216023" cy="21602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4" name="Gerade Verbindung 63"/>
                  <p:cNvCxnSpPr/>
                  <p:nvPr/>
                </p:nvCxnSpPr>
                <p:spPr bwMode="auto">
                  <a:xfrm>
                    <a:off x="5940152" y="2204864"/>
                    <a:ext cx="144016" cy="13338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6" name="Gerade Verbindung 65"/>
                  <p:cNvCxnSpPr/>
                  <p:nvPr/>
                </p:nvCxnSpPr>
                <p:spPr bwMode="auto">
                  <a:xfrm>
                    <a:off x="5940152" y="2207521"/>
                    <a:ext cx="360040" cy="6935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9" name="Gerade Verbindung 68"/>
                  <p:cNvCxnSpPr/>
                  <p:nvPr/>
                </p:nvCxnSpPr>
                <p:spPr bwMode="auto">
                  <a:xfrm flipV="1">
                    <a:off x="5979319" y="2060850"/>
                    <a:ext cx="104849" cy="7275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4" name="Gerade Verbindung 73"/>
                  <p:cNvCxnSpPr/>
                  <p:nvPr/>
                </p:nvCxnSpPr>
                <p:spPr bwMode="auto">
                  <a:xfrm flipV="1">
                    <a:off x="5979319" y="1988841"/>
                    <a:ext cx="0" cy="14475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7" name="Gerade Verbindung 76"/>
                  <p:cNvCxnSpPr/>
                  <p:nvPr/>
                </p:nvCxnSpPr>
                <p:spPr bwMode="auto">
                  <a:xfrm flipH="1" flipV="1">
                    <a:off x="5724128" y="2276872"/>
                    <a:ext cx="504056" cy="7200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0" name="Gerade Verbindung 79"/>
                  <p:cNvCxnSpPr/>
                  <p:nvPr/>
                </p:nvCxnSpPr>
                <p:spPr bwMode="auto">
                  <a:xfrm flipH="1">
                    <a:off x="5724128" y="1988840"/>
                    <a:ext cx="255191" cy="282717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3" name="Gerade Verbindung 82"/>
                  <p:cNvCxnSpPr/>
                  <p:nvPr/>
                </p:nvCxnSpPr>
                <p:spPr bwMode="auto">
                  <a:xfrm flipH="1">
                    <a:off x="5724128" y="2207521"/>
                    <a:ext cx="216025" cy="6403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1" name="Gerade Verbindung 30"/>
                  <p:cNvCxnSpPr/>
                  <p:nvPr/>
                </p:nvCxnSpPr>
                <p:spPr bwMode="auto">
                  <a:xfrm flipH="1">
                    <a:off x="5172348" y="1074072"/>
                    <a:ext cx="127659" cy="63828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4" name="Gerade Verbindung 33"/>
                  <p:cNvCxnSpPr/>
                  <p:nvPr/>
                </p:nvCxnSpPr>
                <p:spPr bwMode="auto">
                  <a:xfrm>
                    <a:off x="5300007" y="1074072"/>
                    <a:ext cx="0" cy="13659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6" name="Gerade Verbindung 35"/>
                  <p:cNvCxnSpPr/>
                  <p:nvPr/>
                </p:nvCxnSpPr>
                <p:spPr bwMode="auto">
                  <a:xfrm flipH="1">
                    <a:off x="5300007" y="1142367"/>
                    <a:ext cx="208099" cy="22651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9" name="Gerade Verbindung 38"/>
                  <p:cNvCxnSpPr/>
                  <p:nvPr/>
                </p:nvCxnSpPr>
                <p:spPr bwMode="auto">
                  <a:xfrm flipH="1">
                    <a:off x="5300007" y="1010242"/>
                    <a:ext cx="171949" cy="35863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2" name="Gerade Verbindung 41"/>
                  <p:cNvCxnSpPr/>
                  <p:nvPr/>
                </p:nvCxnSpPr>
                <p:spPr bwMode="auto">
                  <a:xfrm flipH="1" flipV="1">
                    <a:off x="5044689" y="1307506"/>
                    <a:ext cx="255318" cy="6137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" name="Gerade Verbindung 45"/>
                  <p:cNvCxnSpPr/>
                  <p:nvPr/>
                </p:nvCxnSpPr>
                <p:spPr bwMode="auto">
                  <a:xfrm flipH="1">
                    <a:off x="5508103" y="627266"/>
                    <a:ext cx="621684" cy="38297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9" name="Gerade Verbindung 48"/>
                  <p:cNvCxnSpPr/>
                  <p:nvPr/>
                </p:nvCxnSpPr>
                <p:spPr bwMode="auto">
                  <a:xfrm>
                    <a:off x="6129788" y="691096"/>
                    <a:ext cx="170404" cy="41489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1" name="Gerade Verbindung 50"/>
                  <p:cNvCxnSpPr/>
                  <p:nvPr/>
                </p:nvCxnSpPr>
                <p:spPr bwMode="auto">
                  <a:xfrm flipH="1">
                    <a:off x="5818944" y="691096"/>
                    <a:ext cx="301228" cy="382976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2" name="Gerade Verbindung 61"/>
                  <p:cNvCxnSpPr/>
                  <p:nvPr/>
                </p:nvCxnSpPr>
                <p:spPr bwMode="auto">
                  <a:xfrm>
                    <a:off x="4917032" y="1010242"/>
                    <a:ext cx="127656" cy="29452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3" name="Gerade Verbindung 62"/>
                  <p:cNvCxnSpPr/>
                  <p:nvPr/>
                </p:nvCxnSpPr>
                <p:spPr bwMode="auto">
                  <a:xfrm flipH="1" flipV="1">
                    <a:off x="4917031" y="1010242"/>
                    <a:ext cx="255315" cy="127659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7" name="Gerade Verbindung 66"/>
                  <p:cNvCxnSpPr/>
                  <p:nvPr/>
                </p:nvCxnSpPr>
                <p:spPr bwMode="auto">
                  <a:xfrm flipH="1" flipV="1">
                    <a:off x="4355977" y="980728"/>
                    <a:ext cx="561054" cy="2951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68" name="Gerade Verbindung 67"/>
                  <p:cNvCxnSpPr/>
                  <p:nvPr/>
                </p:nvCxnSpPr>
                <p:spPr bwMode="auto">
                  <a:xfrm flipH="1">
                    <a:off x="4917031" y="1010242"/>
                    <a:ext cx="537067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2" name="Gerade Verbindung 71"/>
                  <p:cNvCxnSpPr/>
                  <p:nvPr/>
                </p:nvCxnSpPr>
                <p:spPr bwMode="auto">
                  <a:xfrm flipH="1">
                    <a:off x="5544109" y="1105985"/>
                    <a:ext cx="268532" cy="3427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5" name="Gerade Verbindung 74"/>
                  <p:cNvCxnSpPr/>
                  <p:nvPr/>
                </p:nvCxnSpPr>
                <p:spPr bwMode="auto">
                  <a:xfrm flipH="1">
                    <a:off x="5300007" y="1105986"/>
                    <a:ext cx="957440" cy="26289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78" name="Gerade Verbindung 77"/>
                  <p:cNvCxnSpPr/>
                  <p:nvPr/>
                </p:nvCxnSpPr>
                <p:spPr bwMode="auto">
                  <a:xfrm flipH="1" flipV="1">
                    <a:off x="5300007" y="1376772"/>
                    <a:ext cx="1148928" cy="8027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81" name="Gerade Verbindung 80"/>
                  <p:cNvCxnSpPr/>
                  <p:nvPr/>
                </p:nvCxnSpPr>
                <p:spPr bwMode="auto">
                  <a:xfrm flipH="1">
                    <a:off x="6257446" y="1457047"/>
                    <a:ext cx="172790" cy="85582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chemeClr val="accent3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88" name="Rechteck 87"/>
                <p:cNvSpPr/>
                <p:nvPr/>
              </p:nvSpPr>
              <p:spPr bwMode="auto">
                <a:xfrm>
                  <a:off x="1547664" y="66116"/>
                  <a:ext cx="3277651" cy="4423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89" name="Rechteck 88"/>
                <p:cNvSpPr/>
                <p:nvPr/>
              </p:nvSpPr>
              <p:spPr bwMode="auto">
                <a:xfrm>
                  <a:off x="1616546" y="476672"/>
                  <a:ext cx="1803326" cy="4423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5" name="Rechteck 54"/>
                <p:cNvSpPr/>
                <p:nvPr/>
              </p:nvSpPr>
              <p:spPr bwMode="auto">
                <a:xfrm>
                  <a:off x="7791801" y="1314843"/>
                  <a:ext cx="406826" cy="33143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AT" sz="2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85" name="Textfeld 47"/>
              <p:cNvSpPr/>
              <p:nvPr/>
            </p:nvSpPr>
            <p:spPr>
              <a:xfrm>
                <a:off x="1691680" y="3422373"/>
                <a:ext cx="3672408" cy="22895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81639" tIns="40820" rIns="81639" bIns="40820" anchor="t" anchorCtr="0" compatLnSpc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DE" sz="10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Microsoft YaHei" pitchFamily="2"/>
                    <a:cs typeface="Mangal" pitchFamily="2"/>
                  </a:rPr>
                  <a:t>Holzkurier 2013/7</a:t>
                </a:r>
                <a:endParaRPr lang="de-DE" sz="1000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itchFamily="2"/>
                  <a:cs typeface="Mangal" pitchFamily="2"/>
                </a:endParaRPr>
              </a:p>
            </p:txBody>
          </p:sp>
        </p:grpSp>
        <p:sp>
          <p:nvSpPr>
            <p:cNvPr id="8" name="Rechteck 7"/>
            <p:cNvSpPr/>
            <p:nvPr/>
          </p:nvSpPr>
          <p:spPr bwMode="auto">
            <a:xfrm>
              <a:off x="2411760" y="794242"/>
              <a:ext cx="1080120" cy="978574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90" name="Titel 1"/>
          <p:cNvSpPr>
            <a:spLocks noGrp="1"/>
          </p:cNvSpPr>
          <p:nvPr>
            <p:ph type="title"/>
          </p:nvPr>
        </p:nvSpPr>
        <p:spPr>
          <a:xfrm>
            <a:off x="457433" y="275339"/>
            <a:ext cx="8229134" cy="114273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Introduction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58" name="Diagramm 57"/>
          <p:cNvGraphicFramePr/>
          <p:nvPr>
            <p:extLst>
              <p:ext uri="{D42A27DB-BD31-4B8C-83A1-F6EECF244321}">
                <p14:modId xmlns:p14="http://schemas.microsoft.com/office/powerpoint/2010/main" val="2264754287"/>
              </p:ext>
            </p:extLst>
          </p:nvPr>
        </p:nvGraphicFramePr>
        <p:xfrm>
          <a:off x="662761" y="4282918"/>
          <a:ext cx="7995440" cy="267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53519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Fagus</a:t>
            </a:r>
            <a:r>
              <a:rPr lang="de-AT" dirty="0" smtClean="0"/>
              <a:t> Jura AG</a:t>
            </a:r>
            <a:endParaRPr lang="de-AT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49187"/>
            <a:ext cx="7756176" cy="3509024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1"/>
          <a:stretch/>
        </p:blipFill>
        <p:spPr>
          <a:xfrm>
            <a:off x="395536" y="981026"/>
            <a:ext cx="6628978" cy="158387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5886883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latin typeface="Calibri" panose="020F0502020204030204" pitchFamily="34" charset="0"/>
              </a:rPr>
              <a:t>Source: 1</a:t>
            </a:r>
            <a:r>
              <a:rPr lang="en-GB" sz="800" dirty="0" smtClean="0">
                <a:latin typeface="Calibri" panose="020F0502020204030204" pitchFamily="34" charset="0"/>
              </a:rPr>
              <a:t>)</a:t>
            </a:r>
            <a:r>
              <a:rPr lang="de-AT" sz="800" dirty="0" smtClean="0">
                <a:latin typeface="Calibri" panose="020F0502020204030204" pitchFamily="34" charset="0"/>
              </a:rPr>
              <a:t> </a:t>
            </a:r>
            <a:r>
              <a:rPr lang="de-AT" sz="800" dirty="0">
                <a:latin typeface="Calibri" panose="020F0502020204030204" pitchFamily="34" charset="0"/>
              </a:rPr>
              <a:t>CH-2013-Schlussbericht-Laubholzverarbeitung Nordwestschweiz</a:t>
            </a:r>
          </a:p>
          <a:p>
            <a:r>
              <a:rPr lang="de-AT" sz="800" dirty="0">
                <a:latin typeface="Calibri" panose="020F0502020204030204" pitchFamily="34" charset="0"/>
              </a:rPr>
              <a:t>               2)  Homepage: http://www.fagusjura.ch/home.html</a:t>
            </a:r>
          </a:p>
        </p:txBody>
      </p:sp>
    </p:spTree>
    <p:extLst>
      <p:ext uri="{BB962C8B-B14F-4D97-AF65-F5344CB8AC3E}">
        <p14:creationId xmlns:p14="http://schemas.microsoft.com/office/powerpoint/2010/main" val="37730509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Meeting Input </a:t>
            </a:r>
            <a:r>
              <a:rPr lang="de-AT" dirty="0"/>
              <a:t/>
            </a:r>
            <a:br>
              <a:rPr lang="de-AT" dirty="0"/>
            </a:br>
            <a:r>
              <a:rPr lang="de-AT" dirty="0" smtClean="0"/>
              <a:t>Strategic Analysis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Supply Chain Network</a:t>
            </a:r>
          </a:p>
          <a:p>
            <a:pPr lvl="1"/>
            <a:r>
              <a:rPr lang="en-GB" dirty="0" smtClean="0"/>
              <a:t>How does it look like?</a:t>
            </a:r>
          </a:p>
          <a:p>
            <a:pPr lvl="1"/>
            <a:r>
              <a:rPr lang="en-GB" dirty="0" smtClean="0"/>
              <a:t>Structure analysis</a:t>
            </a:r>
          </a:p>
          <a:p>
            <a:pPr lvl="1"/>
            <a:r>
              <a:rPr lang="en-GB" dirty="0" smtClean="0"/>
              <a:t>Capacities? </a:t>
            </a:r>
          </a:p>
          <a:p>
            <a:pPr lvl="1"/>
            <a:r>
              <a:rPr lang="en-GB" dirty="0" smtClean="0"/>
              <a:t>Products lead to technology </a:t>
            </a:r>
          </a:p>
          <a:p>
            <a:pPr lvl="1"/>
            <a:r>
              <a:rPr lang="en-GB" dirty="0" smtClean="0"/>
              <a:t>Production and </a:t>
            </a:r>
            <a:r>
              <a:rPr lang="en-GB" dirty="0"/>
              <a:t>l</a:t>
            </a:r>
            <a:r>
              <a:rPr lang="en-GB" dirty="0" smtClean="0"/>
              <a:t>ogistics concepts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3888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Bullwhip Effect - Theory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5580112" y="2407528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400" b="1" dirty="0" smtClean="0"/>
              <a:t>Effects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Increased inventory due to disproportionate </a:t>
            </a:r>
            <a:r>
              <a:rPr lang="en-GB" sz="1400" dirty="0" err="1" smtClean="0"/>
              <a:t>stoackage</a:t>
            </a:r>
            <a:r>
              <a:rPr lang="en-GB" sz="1400" dirty="0" smtClean="0"/>
              <a:t>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Worse customer service,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Irregular capacity utilisation,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Unsatisfactory product quality,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Increased labour cost due to overtime and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Loss of profit of the involved SC members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467544" y="1556792"/>
            <a:ext cx="4860540" cy="1411765"/>
            <a:chOff x="683568" y="685672"/>
            <a:chExt cx="4962508" cy="1504507"/>
          </a:xfrm>
        </p:grpSpPr>
        <p:sp>
          <p:nvSpPr>
            <p:cNvPr id="4" name="Eingekerbter Richtungspfeil 3"/>
            <p:cNvSpPr/>
            <p:nvPr/>
          </p:nvSpPr>
          <p:spPr bwMode="auto">
            <a:xfrm>
              <a:off x="683568" y="1276374"/>
              <a:ext cx="1152128" cy="360795"/>
            </a:xfrm>
            <a:prstGeom prst="chevron">
              <a:avLst/>
            </a:prstGeom>
            <a:ln w="1270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Forest</a:t>
              </a:r>
            </a:p>
          </p:txBody>
        </p:sp>
        <p:sp>
          <p:nvSpPr>
            <p:cNvPr id="11" name="Eingekerbter Richtungspfeil 10"/>
            <p:cNvSpPr/>
            <p:nvPr/>
          </p:nvSpPr>
          <p:spPr bwMode="auto">
            <a:xfrm>
              <a:off x="1738735" y="1276374"/>
              <a:ext cx="1249089" cy="360795"/>
            </a:xfrm>
            <a:prstGeom prst="chevron">
              <a:avLst/>
            </a:prstGeom>
            <a:ln w="1270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Sawmill</a:t>
              </a:r>
            </a:p>
          </p:txBody>
        </p:sp>
        <p:sp>
          <p:nvSpPr>
            <p:cNvPr id="12" name="Eingekerbter Richtungspfeil 11"/>
            <p:cNvSpPr/>
            <p:nvPr/>
          </p:nvSpPr>
          <p:spPr bwMode="auto">
            <a:xfrm>
              <a:off x="2915816" y="1276374"/>
              <a:ext cx="1553963" cy="360795"/>
            </a:xfrm>
            <a:prstGeom prst="chevron">
              <a:avLst/>
            </a:prstGeom>
            <a:ln w="1270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2nd Industry</a:t>
              </a:r>
            </a:p>
          </p:txBody>
        </p:sp>
        <p:sp>
          <p:nvSpPr>
            <p:cNvPr id="13" name="Eingekerbter Richtungspfeil 12"/>
            <p:cNvSpPr/>
            <p:nvPr/>
          </p:nvSpPr>
          <p:spPr bwMode="auto">
            <a:xfrm>
              <a:off x="4349932" y="1293898"/>
              <a:ext cx="1296144" cy="360795"/>
            </a:xfrm>
            <a:prstGeom prst="chevron">
              <a:avLst/>
            </a:prstGeom>
            <a:ln w="1270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Customer</a:t>
              </a:r>
            </a:p>
          </p:txBody>
        </p:sp>
        <p:sp>
          <p:nvSpPr>
            <p:cNvPr id="21" name="Bogen 20"/>
            <p:cNvSpPr/>
            <p:nvPr/>
          </p:nvSpPr>
          <p:spPr bwMode="auto">
            <a:xfrm rot="10800000" flipH="1">
              <a:off x="1161440" y="1208095"/>
              <a:ext cx="1088764" cy="982084"/>
            </a:xfrm>
            <a:prstGeom prst="arc">
              <a:avLst>
                <a:gd name="adj1" fmla="val 10821326"/>
                <a:gd name="adj2" fmla="val 21523854"/>
              </a:avLst>
            </a:prstGeom>
            <a:ln>
              <a:prstDash val="dash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4" name="Bogen 23"/>
            <p:cNvSpPr/>
            <p:nvPr/>
          </p:nvSpPr>
          <p:spPr bwMode="auto">
            <a:xfrm rot="10800000" flipH="1">
              <a:off x="2411257" y="1208096"/>
              <a:ext cx="1088764" cy="982083"/>
            </a:xfrm>
            <a:prstGeom prst="arc">
              <a:avLst>
                <a:gd name="adj1" fmla="val 10821326"/>
                <a:gd name="adj2" fmla="val 21523854"/>
              </a:avLst>
            </a:prstGeom>
            <a:ln>
              <a:prstDash val="dash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5" name="Bogen 24"/>
            <p:cNvSpPr/>
            <p:nvPr/>
          </p:nvSpPr>
          <p:spPr bwMode="auto">
            <a:xfrm rot="10800000" flipH="1">
              <a:off x="3918388" y="1208095"/>
              <a:ext cx="1088764" cy="982083"/>
            </a:xfrm>
            <a:prstGeom prst="arc">
              <a:avLst>
                <a:gd name="adj1" fmla="val 10821326"/>
                <a:gd name="adj2" fmla="val 21523854"/>
              </a:avLst>
            </a:prstGeom>
            <a:ln>
              <a:prstDash val="dash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6" name="Bogen 25"/>
            <p:cNvSpPr/>
            <p:nvPr/>
          </p:nvSpPr>
          <p:spPr bwMode="auto">
            <a:xfrm flipH="1">
              <a:off x="3955147" y="685672"/>
              <a:ext cx="1088764" cy="982083"/>
            </a:xfrm>
            <a:prstGeom prst="arc">
              <a:avLst>
                <a:gd name="adj1" fmla="val 10821326"/>
                <a:gd name="adj2" fmla="val 21523854"/>
              </a:avLst>
            </a:prstGeom>
            <a:ln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7" name="Bogen 26"/>
            <p:cNvSpPr/>
            <p:nvPr/>
          </p:nvSpPr>
          <p:spPr bwMode="auto">
            <a:xfrm flipH="1">
              <a:off x="2631812" y="685673"/>
              <a:ext cx="1088764" cy="982083"/>
            </a:xfrm>
            <a:prstGeom prst="arc">
              <a:avLst>
                <a:gd name="adj1" fmla="val 10821326"/>
                <a:gd name="adj2" fmla="val 21523854"/>
              </a:avLst>
            </a:prstGeom>
            <a:ln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28" name="Bogen 27"/>
            <p:cNvSpPr/>
            <p:nvPr/>
          </p:nvSpPr>
          <p:spPr bwMode="auto">
            <a:xfrm flipH="1">
              <a:off x="1178980" y="701188"/>
              <a:ext cx="1088764" cy="982083"/>
            </a:xfrm>
            <a:prstGeom prst="arc">
              <a:avLst>
                <a:gd name="adj1" fmla="val 10821326"/>
                <a:gd name="adj2" fmla="val 21523854"/>
              </a:avLst>
            </a:prstGeom>
            <a:ln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1326174" y="4759260"/>
            <a:ext cx="509522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900" dirty="0" smtClean="0"/>
              <a:t>Time</a:t>
            </a:r>
            <a:endParaRPr lang="de-AT" sz="900" dirty="0"/>
          </a:p>
        </p:txBody>
      </p:sp>
      <p:sp>
        <p:nvSpPr>
          <p:cNvPr id="36" name="Textfeld 35"/>
          <p:cNvSpPr txBox="1"/>
          <p:nvPr/>
        </p:nvSpPr>
        <p:spPr>
          <a:xfrm>
            <a:off x="2375756" y="4748004"/>
            <a:ext cx="509522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900" dirty="0" smtClean="0"/>
              <a:t>Time</a:t>
            </a:r>
            <a:endParaRPr lang="de-AT" sz="900" dirty="0"/>
          </a:p>
        </p:txBody>
      </p:sp>
      <p:sp>
        <p:nvSpPr>
          <p:cNvPr id="37" name="Textfeld 36"/>
          <p:cNvSpPr txBox="1"/>
          <p:nvPr/>
        </p:nvSpPr>
        <p:spPr>
          <a:xfrm>
            <a:off x="3609529" y="4751640"/>
            <a:ext cx="509522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900" dirty="0" smtClean="0"/>
              <a:t>Time</a:t>
            </a:r>
            <a:endParaRPr lang="de-AT" sz="900" dirty="0"/>
          </a:p>
        </p:txBody>
      </p:sp>
      <p:sp>
        <p:nvSpPr>
          <p:cNvPr id="38" name="Textfeld 37"/>
          <p:cNvSpPr txBox="1"/>
          <p:nvPr/>
        </p:nvSpPr>
        <p:spPr>
          <a:xfrm>
            <a:off x="4853383" y="4750856"/>
            <a:ext cx="509522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900" dirty="0" smtClean="0"/>
              <a:t>Time</a:t>
            </a:r>
            <a:endParaRPr lang="de-AT" sz="90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402870" y="3324840"/>
            <a:ext cx="5033226" cy="2048376"/>
            <a:chOff x="402870" y="3324840"/>
            <a:chExt cx="5033226" cy="2048376"/>
          </a:xfrm>
        </p:grpSpPr>
        <p:pic>
          <p:nvPicPr>
            <p:cNvPr id="1027" name="Picture 3" descr="C:\Arbeitsordner\Boku Studium\Kurse\2.Semester\Logistik in Holzwirtschaft\Vortrag\1280px-Bullwhip-Effekt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870" y="3425125"/>
              <a:ext cx="5033226" cy="194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755576" y="3815462"/>
              <a:ext cx="840422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1100" dirty="0" smtClean="0">
                  <a:solidFill>
                    <a:srgbClr val="3366FF"/>
                  </a:solidFill>
                </a:rPr>
                <a:t>Customer</a:t>
              </a:r>
              <a:endParaRPr lang="de-AT" sz="1100" dirty="0">
                <a:solidFill>
                  <a:srgbClr val="3366FF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894944" y="3815462"/>
              <a:ext cx="1092880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1100" dirty="0" smtClean="0">
                  <a:solidFill>
                    <a:srgbClr val="3366FF"/>
                  </a:solidFill>
                </a:rPr>
                <a:t>2nd </a:t>
              </a:r>
              <a:r>
                <a:rPr lang="de-AT" sz="1100" dirty="0" err="1" smtClean="0">
                  <a:solidFill>
                    <a:srgbClr val="3366FF"/>
                  </a:solidFill>
                </a:rPr>
                <a:t>Industry</a:t>
              </a:r>
              <a:endParaRPr lang="de-AT" sz="1100" dirty="0">
                <a:solidFill>
                  <a:srgbClr val="3366FF"/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3184224" y="3815462"/>
              <a:ext cx="739704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1100" dirty="0" err="1" smtClean="0">
                  <a:solidFill>
                    <a:srgbClr val="3366FF"/>
                  </a:solidFill>
                </a:rPr>
                <a:t>Sawmill</a:t>
              </a:r>
              <a:endParaRPr lang="de-AT" sz="1100" dirty="0">
                <a:solidFill>
                  <a:srgbClr val="3366FF"/>
                </a:solidFill>
              </a:endParaRP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439254" y="3815462"/>
              <a:ext cx="564794" cy="261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1100" dirty="0" err="1" smtClean="0">
                  <a:solidFill>
                    <a:srgbClr val="3366FF"/>
                  </a:solidFill>
                </a:rPr>
                <a:t>Forest</a:t>
              </a:r>
              <a:endParaRPr lang="de-AT" sz="1100" dirty="0">
                <a:solidFill>
                  <a:srgbClr val="3366FF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479069" y="3328647"/>
              <a:ext cx="77291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900" dirty="0" smtClean="0"/>
                <a:t>Order Size</a:t>
              </a:r>
              <a:br>
                <a:rPr lang="de-AT" sz="900" dirty="0" smtClean="0"/>
              </a:br>
              <a:r>
                <a:rPr lang="de-AT" sz="900" dirty="0" err="1" smtClean="0"/>
                <a:t>Inventory</a:t>
              </a:r>
              <a:endParaRPr lang="de-AT" sz="900" dirty="0"/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1615734" y="3327354"/>
              <a:ext cx="77291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900" dirty="0" smtClean="0"/>
                <a:t>Order Size</a:t>
              </a:r>
              <a:br>
                <a:rPr lang="de-AT" sz="900" dirty="0" smtClean="0"/>
              </a:br>
              <a:r>
                <a:rPr lang="de-AT" sz="900" dirty="0" err="1" smtClean="0"/>
                <a:t>Inventory</a:t>
              </a:r>
              <a:endParaRPr lang="de-AT" sz="900" dirty="0"/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2836317" y="3324840"/>
              <a:ext cx="77291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900" dirty="0" smtClean="0"/>
                <a:t>Order Size</a:t>
              </a:r>
              <a:br>
                <a:rPr lang="de-AT" sz="900" dirty="0" smtClean="0"/>
              </a:br>
              <a:r>
                <a:rPr lang="de-AT" sz="900" dirty="0" err="1" smtClean="0"/>
                <a:t>Inventory</a:t>
              </a:r>
              <a:endParaRPr lang="de-AT" sz="900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4160317" y="3366818"/>
              <a:ext cx="77291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900" dirty="0" smtClean="0"/>
                <a:t>Order Size</a:t>
              </a:r>
              <a:br>
                <a:rPr lang="de-AT" sz="900" dirty="0" smtClean="0"/>
              </a:br>
              <a:r>
                <a:rPr lang="de-AT" sz="900" dirty="0" err="1" smtClean="0"/>
                <a:t>Inventory</a:t>
              </a:r>
              <a:endParaRPr lang="de-AT" sz="900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031771" y="5038576"/>
              <a:ext cx="772917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900" dirty="0" smtClean="0"/>
                <a:t>Order Size</a:t>
              </a:r>
              <a:endParaRPr lang="de-AT" sz="900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2533024" y="5038576"/>
              <a:ext cx="772917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AT" sz="900" dirty="0" err="1" smtClean="0"/>
                <a:t>Inventory</a:t>
              </a:r>
              <a:endParaRPr lang="de-AT" sz="900" dirty="0"/>
            </a:p>
          </p:txBody>
        </p:sp>
      </p:grpSp>
      <p:sp>
        <p:nvSpPr>
          <p:cNvPr id="50" name="Textfeld 49"/>
          <p:cNvSpPr txBox="1"/>
          <p:nvPr/>
        </p:nvSpPr>
        <p:spPr>
          <a:xfrm>
            <a:off x="395536" y="55892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latin typeface="Calibri" panose="020F0502020204030204" pitchFamily="34" charset="0"/>
              </a:rPr>
              <a:t>Source: 1</a:t>
            </a:r>
            <a:r>
              <a:rPr lang="en-GB" sz="800" dirty="0" smtClean="0">
                <a:latin typeface="Calibri" panose="020F0502020204030204" pitchFamily="34" charset="0"/>
              </a:rPr>
              <a:t>) </a:t>
            </a:r>
            <a:r>
              <a:rPr lang="en-GB" sz="800" dirty="0" err="1" smtClean="0">
                <a:latin typeface="Calibri" panose="020F0502020204030204" pitchFamily="34" charset="0"/>
              </a:rPr>
              <a:t>Bause</a:t>
            </a:r>
            <a:r>
              <a:rPr lang="en-GB" sz="800" dirty="0">
                <a:latin typeface="Calibri" panose="020F0502020204030204" pitchFamily="34" charset="0"/>
              </a:rPr>
              <a:t>, F.; </a:t>
            </a:r>
            <a:r>
              <a:rPr lang="en-GB" sz="800" dirty="0" err="1">
                <a:latin typeface="Calibri" panose="020F0502020204030204" pitchFamily="34" charset="0"/>
              </a:rPr>
              <a:t>Kaczmarek</a:t>
            </a:r>
            <a:r>
              <a:rPr lang="en-GB" sz="800" dirty="0">
                <a:latin typeface="Calibri" panose="020F0502020204030204" pitchFamily="34" charset="0"/>
              </a:rPr>
              <a:t>, M. (2001): </a:t>
            </a:r>
            <a:r>
              <a:rPr lang="en-GB" sz="800" dirty="0" err="1">
                <a:latin typeface="Calibri" panose="020F0502020204030204" pitchFamily="34" charset="0"/>
              </a:rPr>
              <a:t>Modellierung</a:t>
            </a:r>
            <a:r>
              <a:rPr lang="en-GB" sz="800" dirty="0">
                <a:latin typeface="Calibri" panose="020F0502020204030204" pitchFamily="34" charset="0"/>
              </a:rPr>
              <a:t> und Analyse von Supply Chains (WIRTSCHAFTSINFORMATIK, 43</a:t>
            </a:r>
            <a:r>
              <a:rPr lang="en-GB" sz="800" dirty="0" smtClean="0">
                <a:latin typeface="Calibri" panose="020F0502020204030204" pitchFamily="34" charset="0"/>
              </a:rPr>
              <a:t>).</a:t>
            </a:r>
          </a:p>
          <a:p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smtClean="0">
                <a:latin typeface="Calibri" panose="020F0502020204030204" pitchFamily="34" charset="0"/>
              </a:rPr>
              <a:t>                2)Simon</a:t>
            </a:r>
            <a:r>
              <a:rPr lang="de-AT" sz="800" dirty="0">
                <a:latin typeface="Calibri" panose="020F0502020204030204" pitchFamily="34" charset="0"/>
              </a:rPr>
              <a:t>, H. A. (1952): On </a:t>
            </a:r>
            <a:r>
              <a:rPr lang="de-AT" sz="800" dirty="0" err="1">
                <a:latin typeface="Calibri" panose="020F0502020204030204" pitchFamily="34" charset="0"/>
              </a:rPr>
              <a:t>the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Application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of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Servomechanism.Theory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to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the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study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of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Production</a:t>
            </a:r>
            <a:r>
              <a:rPr lang="de-AT" sz="800" dirty="0">
                <a:latin typeface="Calibri" panose="020F0502020204030204" pitchFamily="34" charset="0"/>
              </a:rPr>
              <a:t> Control. In. </a:t>
            </a:r>
            <a:r>
              <a:rPr lang="de-AT" sz="800" dirty="0" err="1">
                <a:latin typeface="Calibri" panose="020F0502020204030204" pitchFamily="34" charset="0"/>
              </a:rPr>
              <a:t>Econometrica</a:t>
            </a:r>
            <a:r>
              <a:rPr lang="de-AT" sz="800" dirty="0">
                <a:latin typeface="Calibri" panose="020F0502020204030204" pitchFamily="34" charset="0"/>
              </a:rPr>
              <a:t> 20, S. 247-268</a:t>
            </a:r>
          </a:p>
          <a:p>
            <a:r>
              <a:rPr lang="de-AT" sz="800" dirty="0">
                <a:latin typeface="Calibri" panose="020F0502020204030204" pitchFamily="34" charset="0"/>
              </a:rPr>
              <a:t>                </a:t>
            </a:r>
            <a:r>
              <a:rPr lang="de-AT" sz="800" dirty="0" smtClean="0">
                <a:latin typeface="Calibri" panose="020F0502020204030204" pitchFamily="34" charset="0"/>
              </a:rPr>
              <a:t>3)  </a:t>
            </a:r>
            <a:r>
              <a:rPr lang="de-AT" sz="800" dirty="0">
                <a:latin typeface="Calibri" panose="020F0502020204030204" pitchFamily="34" charset="0"/>
              </a:rPr>
              <a:t>Forrester, J. (1961): Industrial Dynamics a Major </a:t>
            </a:r>
            <a:r>
              <a:rPr lang="de-AT" sz="800" dirty="0" err="1">
                <a:latin typeface="Calibri" panose="020F0502020204030204" pitchFamily="34" charset="0"/>
              </a:rPr>
              <a:t>Breakthrough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for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Decision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  <a:r>
              <a:rPr lang="de-AT" sz="800" dirty="0" err="1">
                <a:latin typeface="Calibri" panose="020F0502020204030204" pitchFamily="34" charset="0"/>
              </a:rPr>
              <a:t>makers</a:t>
            </a:r>
            <a:r>
              <a:rPr lang="de-AT" sz="800" dirty="0">
                <a:latin typeface="Calibri" panose="020F0502020204030204" pitchFamily="34" charset="0"/>
              </a:rPr>
              <a:t>. In: Harvard Business Review 36(4), S. 37-66</a:t>
            </a:r>
            <a:br>
              <a:rPr lang="de-AT" sz="800" dirty="0">
                <a:latin typeface="Calibri" panose="020F0502020204030204" pitchFamily="34" charset="0"/>
              </a:rPr>
            </a:br>
            <a:r>
              <a:rPr lang="de-AT" sz="800" dirty="0">
                <a:latin typeface="Calibri" panose="020F0502020204030204" pitchFamily="34" charset="0"/>
              </a:rPr>
              <a:t>                </a:t>
            </a:r>
            <a:r>
              <a:rPr lang="de-AT" sz="800" dirty="0" smtClean="0">
                <a:latin typeface="Calibri" panose="020F0502020204030204" pitchFamily="34" charset="0"/>
              </a:rPr>
              <a:t>4) </a:t>
            </a:r>
            <a:r>
              <a:rPr lang="en-GB" sz="800" dirty="0"/>
              <a:t>Lee, H. L.; </a:t>
            </a:r>
            <a:r>
              <a:rPr lang="en-GB" sz="800" dirty="0" err="1"/>
              <a:t>Padmanabhan</a:t>
            </a:r>
            <a:r>
              <a:rPr lang="en-GB" sz="800" dirty="0"/>
              <a:t>, V.; Whang, S. (1997): Information Distortion in Supply Chain: Bullwhip Effect. In: </a:t>
            </a:r>
            <a:r>
              <a:rPr lang="en-GB" sz="800" i="1" dirty="0"/>
              <a:t>Management Science </a:t>
            </a:r>
            <a:r>
              <a:rPr lang="en-GB" sz="800" dirty="0"/>
              <a:t>(43), S. 546–558.</a:t>
            </a:r>
            <a:r>
              <a:rPr lang="de-AT" sz="800" dirty="0">
                <a:latin typeface="Calibri" panose="020F0502020204030204" pitchFamily="34" charset="0"/>
              </a:rPr>
              <a:t> </a:t>
            </a:r>
          </a:p>
          <a:p>
            <a:endParaRPr lang="de-AT" sz="800" dirty="0">
              <a:latin typeface="Calibri" panose="020F0502020204030204" pitchFamily="34" charset="0"/>
            </a:endParaRPr>
          </a:p>
        </p:txBody>
      </p:sp>
      <p:sp>
        <p:nvSpPr>
          <p:cNvPr id="52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53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59775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Bullwhip Effect - </a:t>
            </a:r>
            <a:r>
              <a:rPr lang="en-GB" dirty="0" smtClean="0"/>
              <a:t>Practice</a:t>
            </a:r>
            <a:endParaRPr lang="de-AT" dirty="0"/>
          </a:p>
        </p:txBody>
      </p:sp>
      <p:pic>
        <p:nvPicPr>
          <p:cNvPr id="2050" name="Picture 2" descr="C:\Arbeitsordner\Boku Studium\Kurse\2.Semester\Logistik in Holzwirtschaft\Vortrag\Besipiel Bullwhip Effe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5184576" cy="29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5877272"/>
            <a:ext cx="8496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 smtClean="0">
                <a:latin typeface="Calibri" panose="020F0502020204030204" pitchFamily="34" charset="0"/>
              </a:rPr>
              <a:t>Quelle: </a:t>
            </a:r>
            <a:r>
              <a:rPr lang="de-DE" sz="800" dirty="0" smtClean="0">
                <a:latin typeface="Calibri" panose="020F0502020204030204" pitchFamily="34" charset="0"/>
              </a:rPr>
              <a:t>1) </a:t>
            </a:r>
            <a:r>
              <a:rPr lang="de-DE" sz="800" dirty="0" err="1" smtClean="0">
                <a:latin typeface="Calibri" panose="020F0502020204030204" pitchFamily="34" charset="0"/>
              </a:rPr>
              <a:t>Thonemann</a:t>
            </a:r>
            <a:r>
              <a:rPr lang="de-DE" sz="800" dirty="0" smtClean="0">
                <a:latin typeface="Calibri" panose="020F0502020204030204" pitchFamily="34" charset="0"/>
              </a:rPr>
              <a:t>, Ulrich (2005): </a:t>
            </a:r>
            <a:r>
              <a:rPr lang="de-DE" sz="800" dirty="0" err="1" smtClean="0">
                <a:latin typeface="Calibri" panose="020F0502020204030204" pitchFamily="34" charset="0"/>
              </a:rPr>
              <a:t>Operations</a:t>
            </a:r>
            <a:r>
              <a:rPr lang="de-DE" sz="800" dirty="0" smtClean="0">
                <a:latin typeface="Calibri" panose="020F0502020204030204" pitchFamily="34" charset="0"/>
              </a:rPr>
              <a:t> Management. Konzepte, Methoden und Anwendungen. Kapitel 8 - Supply Chain Management: </a:t>
            </a:r>
            <a:r>
              <a:rPr lang="de-DE" sz="800" dirty="0" err="1" smtClean="0">
                <a:latin typeface="Calibri" panose="020F0502020204030204" pitchFamily="34" charset="0"/>
              </a:rPr>
              <a:t>Perason</a:t>
            </a:r>
            <a:r>
              <a:rPr lang="de-DE" sz="800" dirty="0" smtClean="0">
                <a:latin typeface="Calibri" panose="020F0502020204030204" pitchFamily="34" charset="0"/>
              </a:rPr>
              <a:t> Studium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80112" y="2232154"/>
            <a:ext cx="35283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400" b="1" dirty="0" smtClean="0"/>
              <a:t>Causes</a:t>
            </a:r>
          </a:p>
          <a:p>
            <a:pPr marL="285750" lvl="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400" b="1" dirty="0"/>
              <a:t>D</a:t>
            </a:r>
            <a:r>
              <a:rPr lang="de-DE" sz="1400" b="1" dirty="0" smtClean="0"/>
              <a:t>emand </a:t>
            </a:r>
            <a:r>
              <a:rPr lang="de-DE" sz="1400" b="1" dirty="0" err="1"/>
              <a:t>distortion</a:t>
            </a:r>
            <a:r>
              <a:rPr lang="de-DE" sz="1400" b="1" dirty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ger</a:t>
            </a:r>
            <a:r>
              <a:rPr lang="de-DE" sz="1400" dirty="0" smtClean="0"/>
              <a:t>.: </a:t>
            </a:r>
            <a:r>
              <a:rPr lang="de-DE" sz="1400" dirty="0"/>
              <a:t>Verzerrung der </a:t>
            </a:r>
            <a:r>
              <a:rPr lang="de-DE" sz="1400" dirty="0" smtClean="0"/>
              <a:t>Nachfrage),</a:t>
            </a:r>
            <a:endParaRPr lang="en-GB" sz="1400" dirty="0" smtClean="0"/>
          </a:p>
          <a:p>
            <a:pPr marL="285750" lvl="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400" b="1" dirty="0" err="1"/>
              <a:t>I</a:t>
            </a:r>
            <a:r>
              <a:rPr lang="de-DE" sz="1400" b="1" dirty="0" err="1" smtClean="0"/>
              <a:t>nflated</a:t>
            </a:r>
            <a:r>
              <a:rPr lang="de-DE" sz="1400" b="1" dirty="0" smtClean="0"/>
              <a:t> </a:t>
            </a:r>
            <a:r>
              <a:rPr lang="de-DE" sz="1400" b="1" dirty="0" err="1"/>
              <a:t>orders</a:t>
            </a:r>
            <a:r>
              <a:rPr lang="de-DE" sz="1400" b="1" dirty="0"/>
              <a:t> </a:t>
            </a:r>
            <a:r>
              <a:rPr lang="de-DE" sz="1400" dirty="0" err="1"/>
              <a:t>during</a:t>
            </a:r>
            <a:r>
              <a:rPr lang="de-DE" sz="1400" dirty="0"/>
              <a:t> </a:t>
            </a:r>
            <a:r>
              <a:rPr lang="de-DE" sz="1400" dirty="0" err="1"/>
              <a:t>shortage</a:t>
            </a:r>
            <a:r>
              <a:rPr lang="de-DE" sz="1400" dirty="0"/>
              <a:t> </a:t>
            </a:r>
            <a:r>
              <a:rPr lang="de-DE" sz="1400" dirty="0" err="1"/>
              <a:t>periods</a:t>
            </a:r>
            <a:r>
              <a:rPr lang="de-DE" sz="1400" dirty="0"/>
              <a:t>- </a:t>
            </a:r>
            <a:r>
              <a:rPr lang="de-DE" sz="1400" dirty="0" err="1"/>
              <a:t>rationing</a:t>
            </a:r>
            <a:r>
              <a:rPr lang="de-DE" sz="1400" dirty="0"/>
              <a:t> </a:t>
            </a:r>
            <a:r>
              <a:rPr lang="de-DE" sz="1400" dirty="0" err="1" smtClean="0"/>
              <a:t>game</a:t>
            </a:r>
            <a:r>
              <a:rPr lang="en-GB" sz="1400" dirty="0"/>
              <a:t> </a:t>
            </a:r>
            <a:r>
              <a:rPr lang="en-GB" sz="1400" dirty="0" smtClean="0"/>
              <a:t>(</a:t>
            </a:r>
            <a:r>
              <a:rPr lang="en-GB" sz="1400" dirty="0" err="1" smtClean="0"/>
              <a:t>ger.</a:t>
            </a:r>
            <a:r>
              <a:rPr lang="en-GB" sz="1400" dirty="0" smtClean="0"/>
              <a:t>: </a:t>
            </a:r>
            <a:r>
              <a:rPr lang="de-DE" sz="1400" dirty="0"/>
              <a:t>Rationierung und der </a:t>
            </a:r>
            <a:r>
              <a:rPr lang="de-DE" sz="1400" dirty="0" smtClean="0"/>
              <a:t>Engpasspoker),</a:t>
            </a:r>
            <a:endParaRPr lang="en-GB" sz="1400" dirty="0" smtClean="0"/>
          </a:p>
          <a:p>
            <a:pPr marL="285750" lvl="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de-DE" sz="1400" b="1" dirty="0"/>
              <a:t>O</a:t>
            </a:r>
            <a:r>
              <a:rPr lang="de-DE" sz="1400" b="1" dirty="0" smtClean="0"/>
              <a:t>rder </a:t>
            </a:r>
            <a:r>
              <a:rPr lang="de-DE" sz="1400" b="1" dirty="0" err="1" smtClean="0"/>
              <a:t>batching</a:t>
            </a:r>
            <a:r>
              <a:rPr lang="de-DE" sz="1400" b="1" dirty="0" smtClean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ger</a:t>
            </a:r>
            <a:r>
              <a:rPr lang="de-DE" sz="1400" dirty="0" smtClean="0"/>
              <a:t>.: </a:t>
            </a:r>
            <a:r>
              <a:rPr lang="de-DE" sz="1400" dirty="0"/>
              <a:t>Losgrößenbildung oder </a:t>
            </a:r>
            <a:r>
              <a:rPr lang="de-DE" sz="1400" dirty="0" smtClean="0"/>
              <a:t>Sammelbestellungen)</a:t>
            </a:r>
            <a:r>
              <a:rPr lang="en-GB" sz="1400" dirty="0" smtClean="0"/>
              <a:t>,</a:t>
            </a:r>
          </a:p>
          <a:p>
            <a:pPr marL="285750" lvl="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400" b="1" dirty="0"/>
              <a:t>P</a:t>
            </a:r>
            <a:r>
              <a:rPr lang="en-GB" sz="1400" b="1" dirty="0" smtClean="0"/>
              <a:t>rice </a:t>
            </a:r>
            <a:r>
              <a:rPr lang="en-GB" sz="1400" b="1" dirty="0"/>
              <a:t>fluctuation </a:t>
            </a:r>
            <a:r>
              <a:rPr lang="en-GB" sz="1400" dirty="0"/>
              <a:t>– forward </a:t>
            </a:r>
            <a:r>
              <a:rPr lang="en-GB" sz="1400" dirty="0" smtClean="0"/>
              <a:t>buying (</a:t>
            </a:r>
            <a:r>
              <a:rPr lang="en-GB" sz="1400" dirty="0" err="1" smtClean="0"/>
              <a:t>ger.</a:t>
            </a:r>
            <a:r>
              <a:rPr lang="en-GB" sz="1400" dirty="0" smtClean="0"/>
              <a:t>: </a:t>
            </a:r>
            <a:r>
              <a:rPr lang="en-GB" sz="1400" dirty="0" err="1" smtClean="0"/>
              <a:t>Preisvariationen</a:t>
            </a:r>
            <a:r>
              <a:rPr lang="en-GB" sz="1400" dirty="0" smtClean="0"/>
              <a:t>)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85163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Work!(-Life-Balance)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43" y="1841971"/>
            <a:ext cx="6943641" cy="3963293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 bwMode="auto">
          <a:xfrm>
            <a:off x="5129693" y="3939361"/>
            <a:ext cx="2034595" cy="114582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483768" y="2634121"/>
            <a:ext cx="1283574" cy="722871"/>
          </a:xfrm>
          <a:prstGeom prst="roundRect">
            <a:avLst/>
          </a:prstGeom>
          <a:noFill/>
          <a:ln w="1905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25112"/>
            <a:ext cx="2585054" cy="17222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3" y="4149080"/>
            <a:ext cx="4542015" cy="1872208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 bwMode="auto">
          <a:xfrm flipH="1">
            <a:off x="2476166" y="3356992"/>
            <a:ext cx="511658" cy="864096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 flipH="1">
            <a:off x="6156176" y="3513619"/>
            <a:ext cx="576064" cy="413730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24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30819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Network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3</a:t>
            </a:fld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" y="1787996"/>
            <a:ext cx="84201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184482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/>
              <a:t>Resource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6426327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14" y="3442575"/>
            <a:ext cx="1571254" cy="1282569"/>
          </a:xfrm>
          <a:prstGeom prst="rect">
            <a:avLst/>
          </a:prstGeom>
          <a:ln>
            <a:solidFill>
              <a:srgbClr val="000000">
                <a:alpha val="40000"/>
              </a:srgbClr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Quality Function Deployment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sz="2400" dirty="0" smtClean="0">
                <a:latin typeface="Calibri" panose="020F0502020204030204" pitchFamily="34" charset="0"/>
              </a:rPr>
              <a:t>Voice of Customer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Rechteck 7"/>
          <p:cNvSpPr/>
          <p:nvPr/>
        </p:nvSpPr>
        <p:spPr>
          <a:xfrm>
            <a:off x="5890752" y="3445662"/>
            <a:ext cx="1602415" cy="12871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5: What vs. How</a:t>
            </a:r>
          </a:p>
          <a:p>
            <a:pPr algn="ctr"/>
            <a:r>
              <a:rPr lang="en-GB" sz="1000" b="1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Correltaion</a:t>
            </a:r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Matrix</a:t>
            </a:r>
          </a:p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How much effects the characteristic the requirements? </a:t>
            </a:r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/>
            </a:r>
            <a:b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</a:br>
            <a:r>
              <a:rPr lang="en-GB" sz="7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(Scale 0-9)</a:t>
            </a:r>
            <a:endParaRPr lang="en-GB" sz="7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hteck 8"/>
          <p:cNvSpPr/>
          <p:nvPr/>
        </p:nvSpPr>
        <p:spPr>
          <a:xfrm>
            <a:off x="5890752" y="2887250"/>
            <a:ext cx="1602415" cy="4739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3: How</a:t>
            </a:r>
          </a:p>
          <a:p>
            <a:pPr algn="ctr"/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Quality Parameter Product Characteristic </a:t>
            </a:r>
            <a:endParaRPr lang="en-GB" sz="10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hteck 9"/>
          <p:cNvSpPr/>
          <p:nvPr/>
        </p:nvSpPr>
        <p:spPr>
          <a:xfrm>
            <a:off x="7536998" y="3445663"/>
            <a:ext cx="660214" cy="12871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algn="ctr"/>
            <a:r>
              <a:rPr lang="de-DE" sz="11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2: </a:t>
            </a:r>
            <a:r>
              <a:rPr lang="de-DE" sz="11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Why</a:t>
            </a:r>
            <a:endParaRPr lang="de-DE" sz="11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  <a:p>
            <a:pPr algn="ctr"/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Evaluation of competitors</a:t>
            </a:r>
            <a:endParaRPr lang="en-GB" sz="10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hteck 10"/>
          <p:cNvSpPr/>
          <p:nvPr/>
        </p:nvSpPr>
        <p:spPr>
          <a:xfrm>
            <a:off x="4794275" y="3445663"/>
            <a:ext cx="659908" cy="12871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de-DE" sz="11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1: </a:t>
            </a:r>
            <a:r>
              <a:rPr lang="de-DE" sz="11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What</a:t>
            </a:r>
            <a: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/>
            </a:r>
            <a:b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</a:br>
            <a:r>
              <a:rPr lang="de-DE" sz="1000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Voice </a:t>
            </a:r>
            <a:r>
              <a:rPr lang="de-DE" sz="1000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of</a:t>
            </a:r>
            <a:r>
              <a:rPr lang="de-DE" sz="1000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Customer</a:t>
            </a:r>
            <a:endParaRPr lang="de-DE" sz="1000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Rechteck 11"/>
          <p:cNvSpPr/>
          <p:nvPr/>
        </p:nvSpPr>
        <p:spPr>
          <a:xfrm>
            <a:off x="5474855" y="3445663"/>
            <a:ext cx="311103" cy="12871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lIns="81639" tIns="40820" rIns="81639" bIns="40820" anchor="b" anchorCtr="1" compatLnSpc="0"/>
          <a:lstStyle/>
          <a:p>
            <a:pPr algn="ctr">
              <a:defRPr sz="1990"/>
            </a:pPr>
            <a:r>
              <a:rPr lang="de-DE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Customer </a:t>
            </a:r>
            <a:r>
              <a:rPr lang="de-DE" sz="1000" b="1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Relevance</a:t>
            </a:r>
            <a:r>
              <a:rPr lang="de-DE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</a:t>
            </a:r>
            <a:r>
              <a:rPr lang="de-DE" sz="7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(</a:t>
            </a:r>
            <a:r>
              <a:rPr lang="de-DE" sz="700" b="1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Scale</a:t>
            </a:r>
            <a:r>
              <a:rPr lang="de-DE" sz="7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</a:t>
            </a:r>
            <a:r>
              <a:rPr lang="de-DE" sz="7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1-5)</a:t>
            </a:r>
          </a:p>
        </p:txBody>
      </p:sp>
      <p:sp>
        <p:nvSpPr>
          <p:cNvPr id="9" name="Rechteck 12"/>
          <p:cNvSpPr/>
          <p:nvPr/>
        </p:nvSpPr>
        <p:spPr>
          <a:xfrm>
            <a:off x="5890752" y="4768567"/>
            <a:ext cx="1602415" cy="5416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6: How much</a:t>
            </a:r>
          </a:p>
          <a:p>
            <a:pPr algn="ctr"/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Determine of Objectives</a:t>
            </a:r>
            <a:endParaRPr lang="en-GB" sz="10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Rechteck 13"/>
          <p:cNvSpPr/>
          <p:nvPr/>
        </p:nvSpPr>
        <p:spPr>
          <a:xfrm>
            <a:off x="5890752" y="5332017"/>
            <a:ext cx="1602415" cy="3283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de-DE" sz="10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Priority</a:t>
            </a:r>
            <a: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</a:t>
            </a:r>
            <a:r>
              <a:rPr lang="de-DE" sz="10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of</a:t>
            </a:r>
            <a: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</a:t>
            </a:r>
            <a:r>
              <a:rPr lang="de-DE" sz="10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How</a:t>
            </a:r>
            <a: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   </a:t>
            </a:r>
            <a:r>
              <a:rPr lang="de-DE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           </a:t>
            </a:r>
            <a:r>
              <a:rPr lang="de-DE" sz="7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(</a:t>
            </a:r>
            <a:r>
              <a:rPr lang="de-DE" sz="700" b="1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Results</a:t>
            </a:r>
            <a:r>
              <a:rPr lang="de-DE" sz="7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)</a:t>
            </a:r>
            <a:endParaRPr lang="de-DE" sz="7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Gleichschenkliges Dreieck 14"/>
          <p:cNvSpPr/>
          <p:nvPr/>
        </p:nvSpPr>
        <p:spPr>
          <a:xfrm>
            <a:off x="5724128" y="1772816"/>
            <a:ext cx="1980644" cy="107349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0" tIns="72000" rIns="0" bIns="0" anchor="ctr" anchorCtr="0" compatLnSpc="0"/>
          <a:lstStyle/>
          <a:p>
            <a:pPr algn="ctr"/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4: </a:t>
            </a:r>
            <a:r>
              <a:rPr lang="de-DE" sz="1100" b="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How</a:t>
            </a:r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vs. </a:t>
            </a:r>
            <a:r>
              <a:rPr lang="de-DE" sz="1100" b="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How</a:t>
            </a:r>
            <a:endParaRPr lang="de-DE" sz="1100" b="1" dirty="0">
              <a:solidFill>
                <a:srgbClr val="00000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algn="ctr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Which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conflicts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000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exisit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between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the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characteristics</a:t>
            </a:r>
            <a:r>
              <a:rPr lang="de-DE" sz="10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?</a:t>
            </a:r>
          </a:p>
        </p:txBody>
      </p:sp>
      <p:sp>
        <p:nvSpPr>
          <p:cNvPr id="13" name="Textfeld 47"/>
          <p:cNvSpPr/>
          <p:nvPr/>
        </p:nvSpPr>
        <p:spPr>
          <a:xfrm>
            <a:off x="4505474" y="5918463"/>
            <a:ext cx="3672408" cy="2369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r>
              <a:rPr lang="de-DE" sz="1050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Source: </a:t>
            </a:r>
            <a:r>
              <a:rPr lang="de-DE" sz="1050" dirty="0" err="1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Saatweber,J</a:t>
            </a:r>
            <a:r>
              <a:rPr lang="de-DE" sz="1050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. </a:t>
            </a:r>
            <a:r>
              <a:rPr lang="de-DE" sz="105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(2007</a:t>
            </a:r>
            <a:r>
              <a:rPr lang="de-DE" sz="1050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): Kundenorientierung durch QFD.</a:t>
            </a:r>
            <a:endParaRPr lang="de-DE" sz="105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</p:txBody>
      </p:sp>
      <p:sp>
        <p:nvSpPr>
          <p:cNvPr id="14" name="Ellipse 53"/>
          <p:cNvSpPr/>
          <p:nvPr/>
        </p:nvSpPr>
        <p:spPr>
          <a:xfrm>
            <a:off x="4704448" y="3364357"/>
            <a:ext cx="749408" cy="14122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39" tIns="40820" rIns="81639" bIns="40820" anchor="ctr" anchorCtr="0" compatLnSpc="0"/>
          <a:lstStyle/>
          <a:p>
            <a:pPr hangingPunct="0"/>
            <a:endParaRPr lang="de-DE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Ellipse 54"/>
          <p:cNvSpPr/>
          <p:nvPr/>
        </p:nvSpPr>
        <p:spPr>
          <a:xfrm>
            <a:off x="5753895" y="2880000"/>
            <a:ext cx="2041331" cy="527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81639" tIns="40820" rIns="81639" bIns="40820" anchor="ctr" anchorCtr="0" compatLnSpc="0"/>
          <a:lstStyle/>
          <a:p>
            <a:pPr hangingPunct="0"/>
            <a:endParaRPr lang="de-DE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43608" y="2709040"/>
            <a:ext cx="151427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6"/>
          <a:stretch/>
        </p:blipFill>
        <p:spPr>
          <a:xfrm>
            <a:off x="861293" y="4221208"/>
            <a:ext cx="1838499" cy="1080000"/>
          </a:xfrm>
          <a:prstGeom prst="rect">
            <a:avLst/>
          </a:prstGeom>
        </p:spPr>
      </p:pic>
      <p:pic>
        <p:nvPicPr>
          <p:cNvPr id="19" name="Picture 4" descr="C:\Users\skuehle\AppData\Local\Microsoft\Windows\Temporary Internet Files\Content.IE5\WNY8WKI5\question2-300x30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1438408" cy="143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4</a:t>
            </a:fld>
            <a:endParaRPr lang="de-AT" dirty="0"/>
          </a:p>
        </p:txBody>
      </p:sp>
      <p:sp>
        <p:nvSpPr>
          <p:cNvPr id="27" name="Inhaltsplatzhalter 2"/>
          <p:cNvSpPr>
            <a:spLocks noGrp="1"/>
          </p:cNvSpPr>
          <p:nvPr>
            <p:ph idx="1"/>
          </p:nvPr>
        </p:nvSpPr>
        <p:spPr>
          <a:xfrm>
            <a:off x="457433" y="1599511"/>
            <a:ext cx="8229134" cy="4526375"/>
          </a:xfrm>
        </p:spPr>
        <p:txBody>
          <a:bodyPr/>
          <a:lstStyle/>
          <a:p>
            <a:r>
              <a:rPr lang="de-AT" dirty="0">
                <a:latin typeface="Calibri" panose="020F0502020204030204" pitchFamily="34" charset="0"/>
              </a:rPr>
              <a:t>House </a:t>
            </a:r>
            <a:r>
              <a:rPr lang="de-AT" dirty="0" err="1">
                <a:latin typeface="Calibri" panose="020F0502020204030204" pitchFamily="34" charset="0"/>
              </a:rPr>
              <a:t>of</a:t>
            </a:r>
            <a:r>
              <a:rPr lang="de-AT" dirty="0">
                <a:latin typeface="Calibri" panose="020F0502020204030204" pitchFamily="34" charset="0"/>
              </a:rPr>
              <a:t> Quality </a:t>
            </a:r>
            <a:r>
              <a:rPr lang="de-AT" dirty="0" smtClean="0">
                <a:latin typeface="Calibri" panose="020F0502020204030204" pitchFamily="34" charset="0"/>
              </a:rPr>
              <a:t>I</a:t>
            </a:r>
            <a:endParaRPr lang="de-AT" dirty="0">
              <a:latin typeface="Calibri" panose="020F0502020204030204" pitchFamily="34" charset="0"/>
            </a:endParaRPr>
          </a:p>
        </p:txBody>
      </p:sp>
      <p:sp>
        <p:nvSpPr>
          <p:cNvPr id="12" name="Textfeld 15"/>
          <p:cNvSpPr/>
          <p:nvPr/>
        </p:nvSpPr>
        <p:spPr>
          <a:xfrm>
            <a:off x="4283968" y="1719537"/>
            <a:ext cx="1626628" cy="6929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/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House </a:t>
            </a:r>
            <a:r>
              <a:rPr lang="de-DE" sz="1300" b="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of</a:t>
            </a:r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Quality </a:t>
            </a:r>
            <a:b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</a:br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„Voice </a:t>
            </a:r>
            <a:r>
              <a:rPr lang="de-DE" sz="1300" b="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of</a:t>
            </a:r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Customer“</a:t>
            </a:r>
            <a:b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</a:br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Phase 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341678" y="4435940"/>
            <a:ext cx="91195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AT" sz="800" dirty="0" smtClean="0"/>
              <a:t>(Rating </a:t>
            </a:r>
            <a:r>
              <a:rPr lang="de-AT" sz="800" dirty="0" err="1" smtClean="0"/>
              <a:t>Scale</a:t>
            </a:r>
            <a:r>
              <a:rPr lang="de-AT" sz="800" dirty="0" smtClean="0"/>
              <a:t> 0-1-3-9)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8495477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14" y="3442575"/>
            <a:ext cx="1571254" cy="1282569"/>
          </a:xfrm>
          <a:prstGeom prst="rect">
            <a:avLst/>
          </a:prstGeom>
          <a:ln>
            <a:solidFill>
              <a:srgbClr val="000000">
                <a:alpha val="40000"/>
              </a:srgbClr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Quality Function Deployment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sz="2400" dirty="0" smtClean="0">
                <a:latin typeface="Calibri" panose="020F0502020204030204" pitchFamily="34" charset="0"/>
              </a:rPr>
              <a:t>Voice of Customer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4" name="Rechteck 7"/>
          <p:cNvSpPr/>
          <p:nvPr/>
        </p:nvSpPr>
        <p:spPr>
          <a:xfrm>
            <a:off x="5890752" y="3445662"/>
            <a:ext cx="1602415" cy="12871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260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5: What vs. How</a:t>
            </a:r>
          </a:p>
          <a:p>
            <a:pPr algn="ctr"/>
            <a:r>
              <a:rPr lang="en-GB" sz="1000" b="1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Correltaion</a:t>
            </a:r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Matrix</a:t>
            </a:r>
          </a:p>
          <a:p>
            <a:pPr algn="ctr"/>
            <a:r>
              <a:rPr lang="en-GB" sz="1000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How much effects the characteristic the requirements? </a:t>
            </a:r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/>
            </a:r>
            <a:b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</a:br>
            <a:r>
              <a:rPr lang="en-GB" sz="7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(Scale 0-9)</a:t>
            </a:r>
            <a:endParaRPr lang="en-GB" sz="7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hteck 8"/>
          <p:cNvSpPr/>
          <p:nvPr/>
        </p:nvSpPr>
        <p:spPr>
          <a:xfrm>
            <a:off x="5890752" y="2887250"/>
            <a:ext cx="1602415" cy="4739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3: How</a:t>
            </a:r>
          </a:p>
          <a:p>
            <a:pPr algn="ctr"/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Quality Parameter Product Characteristic </a:t>
            </a:r>
            <a:endParaRPr lang="en-GB" sz="10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hteck 9"/>
          <p:cNvSpPr/>
          <p:nvPr/>
        </p:nvSpPr>
        <p:spPr>
          <a:xfrm>
            <a:off x="7536998" y="3445663"/>
            <a:ext cx="660214" cy="12871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0" tIns="0" rIns="0" bIns="0" anchor="ctr" anchorCtr="0" compatLnSpc="0"/>
          <a:lstStyle/>
          <a:p>
            <a:pPr algn="ctr"/>
            <a:r>
              <a:rPr lang="de-DE" sz="11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2: </a:t>
            </a:r>
            <a:r>
              <a:rPr lang="de-DE" sz="11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Why</a:t>
            </a:r>
            <a:endParaRPr lang="de-DE" sz="11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  <a:p>
            <a:pPr algn="ctr"/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Evaluation of competitors</a:t>
            </a:r>
            <a:endParaRPr lang="en-GB" sz="10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hteck 10"/>
          <p:cNvSpPr/>
          <p:nvPr/>
        </p:nvSpPr>
        <p:spPr>
          <a:xfrm>
            <a:off x="4794275" y="3445663"/>
            <a:ext cx="659908" cy="12871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de-DE" sz="11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1: </a:t>
            </a:r>
            <a:r>
              <a:rPr lang="de-DE" sz="11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What</a:t>
            </a:r>
            <a: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/>
            </a:r>
            <a:b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</a:br>
            <a:r>
              <a:rPr lang="de-DE" sz="1000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Voice </a:t>
            </a:r>
            <a:r>
              <a:rPr lang="de-DE" sz="1000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of</a:t>
            </a:r>
            <a:r>
              <a:rPr lang="de-DE" sz="1000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Customer</a:t>
            </a:r>
            <a:endParaRPr lang="de-DE" sz="1000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Rechteck 11"/>
          <p:cNvSpPr/>
          <p:nvPr/>
        </p:nvSpPr>
        <p:spPr>
          <a:xfrm>
            <a:off x="5474855" y="3445663"/>
            <a:ext cx="311103" cy="12871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square" lIns="81639" tIns="40820" rIns="81639" bIns="40820" anchor="b" anchorCtr="1" compatLnSpc="0"/>
          <a:lstStyle/>
          <a:p>
            <a:pPr algn="ctr">
              <a:defRPr sz="1990"/>
            </a:pPr>
            <a:r>
              <a:rPr lang="de-DE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Customer </a:t>
            </a:r>
            <a:r>
              <a:rPr lang="de-DE" sz="1000" b="1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Relevance</a:t>
            </a:r>
            <a:r>
              <a:rPr lang="de-DE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</a:t>
            </a:r>
            <a:r>
              <a:rPr lang="de-DE" sz="7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(</a:t>
            </a:r>
            <a:r>
              <a:rPr lang="de-DE" sz="700" b="1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Scale</a:t>
            </a:r>
            <a:r>
              <a:rPr lang="de-DE" sz="7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</a:t>
            </a:r>
            <a:r>
              <a:rPr lang="de-DE" sz="7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1-5)</a:t>
            </a:r>
          </a:p>
        </p:txBody>
      </p:sp>
      <p:sp>
        <p:nvSpPr>
          <p:cNvPr id="9" name="Rechteck 12"/>
          <p:cNvSpPr/>
          <p:nvPr/>
        </p:nvSpPr>
        <p:spPr>
          <a:xfrm>
            <a:off x="5890752" y="4768567"/>
            <a:ext cx="1602415" cy="54165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6: How much</a:t>
            </a:r>
          </a:p>
          <a:p>
            <a:pPr algn="ctr"/>
            <a:r>
              <a:rPr lang="en-GB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Determine of Objectives</a:t>
            </a:r>
            <a:endParaRPr lang="en-GB" sz="10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Rechteck 13"/>
          <p:cNvSpPr/>
          <p:nvPr/>
        </p:nvSpPr>
        <p:spPr>
          <a:xfrm>
            <a:off x="5890752" y="5332017"/>
            <a:ext cx="1602415" cy="32830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81639" tIns="40820" rIns="81639" bIns="40820" anchor="ctr" anchorCtr="0" compatLnSpc="0"/>
          <a:lstStyle/>
          <a:p>
            <a:pPr algn="ctr"/>
            <a:r>
              <a:rPr lang="de-DE" sz="10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Priority</a:t>
            </a:r>
            <a: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</a:t>
            </a:r>
            <a:r>
              <a:rPr lang="de-DE" sz="10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of</a:t>
            </a:r>
            <a: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</a:t>
            </a:r>
            <a:r>
              <a:rPr lang="de-DE" sz="1000" b="1" dirty="0" err="1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How</a:t>
            </a:r>
            <a:r>
              <a:rPr lang="de-DE" sz="1000" b="1" dirty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   </a:t>
            </a:r>
            <a:r>
              <a:rPr lang="de-DE" sz="10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            </a:t>
            </a:r>
            <a:r>
              <a:rPr lang="de-DE" sz="7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(</a:t>
            </a:r>
            <a:r>
              <a:rPr lang="de-DE" sz="700" b="1" dirty="0" err="1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Results</a:t>
            </a:r>
            <a:r>
              <a:rPr lang="de-DE" sz="700" b="1" dirty="0" smtClean="0">
                <a:solidFill>
                  <a:srgbClr val="000000"/>
                </a:solidFill>
                <a:latin typeface="Arial Narrow" pitchFamily="18"/>
                <a:ea typeface="Microsoft YaHei" pitchFamily="2"/>
                <a:cs typeface="Mangal" pitchFamily="2"/>
              </a:rPr>
              <a:t>)</a:t>
            </a:r>
            <a:endParaRPr lang="de-DE" sz="700" b="1" dirty="0">
              <a:solidFill>
                <a:srgbClr val="000000"/>
              </a:solidFill>
              <a:latin typeface="Arial Narrow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Gleichschenkliges Dreieck 14"/>
          <p:cNvSpPr/>
          <p:nvPr/>
        </p:nvSpPr>
        <p:spPr>
          <a:xfrm>
            <a:off x="5724128" y="1772816"/>
            <a:ext cx="1980644" cy="107349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0 f12 1"/>
              <a:gd name="f22" fmla="*/ f14 1 f3"/>
              <a:gd name="f23" fmla="*/ 0 f11 1"/>
              <a:gd name="f24" fmla="*/ 21600 f12 1"/>
              <a:gd name="f25" fmla="*/ 10800 f11 1"/>
              <a:gd name="f26" fmla="*/ 21600 f11 1"/>
              <a:gd name="f27" fmla="+- f16 10800 0"/>
              <a:gd name="f28" fmla="+- 21600 0 f15"/>
              <a:gd name="f29" fmla="*/ f16 f11 1"/>
              <a:gd name="f30" fmla="*/ f15 f11 1"/>
              <a:gd name="f31" fmla="+- f22 0 f2"/>
              <a:gd name="f32" fmla="*/ f28 1 2"/>
              <a:gd name="f33" fmla="*/ f27 f11 1"/>
              <a:gd name="f34" fmla="+- 21600 0 f32"/>
              <a:gd name="f35" fmla="*/ f34 f11 1"/>
            </a:gdLst>
            <a:ahLst>
              <a:ahXY gdRefX="f0" minX="f6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30" y="f21"/>
              </a:cxn>
              <a:cxn ang="f31">
                <a:pos x="f29" y="f20"/>
              </a:cxn>
              <a:cxn ang="f31">
                <a:pos x="f23" y="f24"/>
              </a:cxn>
              <a:cxn ang="f31">
                <a:pos x="f25" y="f24"/>
              </a:cxn>
              <a:cxn ang="f31">
                <a:pos x="f26" y="f24"/>
              </a:cxn>
              <a:cxn ang="f31">
                <a:pos x="f35" y="f20"/>
              </a:cxn>
            </a:cxnLst>
            <a:rect l="f29" t="f20" r="f33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</a:ln>
        </p:spPr>
        <p:txBody>
          <a:bodyPr vert="horz" wrap="square" lIns="0" tIns="72000" rIns="0" bIns="0" anchor="ctr" anchorCtr="0" compatLnSpc="0"/>
          <a:lstStyle/>
          <a:p>
            <a:pPr algn="ctr"/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4: </a:t>
            </a:r>
            <a:r>
              <a:rPr lang="de-DE" sz="1100" b="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How</a:t>
            </a:r>
            <a:r>
              <a:rPr lang="de-DE" sz="11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vs. </a:t>
            </a:r>
            <a:r>
              <a:rPr lang="de-DE" sz="1100" b="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How</a:t>
            </a:r>
            <a:endParaRPr lang="de-DE" sz="1100" b="1" dirty="0">
              <a:solidFill>
                <a:srgbClr val="000000"/>
              </a:solidFill>
              <a:latin typeface="Calibri" panose="020F0502020204030204" pitchFamily="34" charset="0"/>
              <a:ea typeface="Microsoft YaHei" pitchFamily="2"/>
              <a:cs typeface="Mangal" pitchFamily="2"/>
            </a:endParaRPr>
          </a:p>
          <a:p>
            <a:pPr algn="ctr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Which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conflicts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000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exisit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between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de-DE" sz="1000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the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</a:t>
            </a:r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characteristics</a:t>
            </a:r>
            <a:r>
              <a:rPr lang="de-DE" sz="10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?</a:t>
            </a:r>
          </a:p>
        </p:txBody>
      </p:sp>
      <p:sp>
        <p:nvSpPr>
          <p:cNvPr id="13" name="Textfeld 47"/>
          <p:cNvSpPr/>
          <p:nvPr/>
        </p:nvSpPr>
        <p:spPr>
          <a:xfrm>
            <a:off x="4505474" y="5918463"/>
            <a:ext cx="3672408" cy="2369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r>
              <a:rPr lang="de-DE" sz="1050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Source: </a:t>
            </a:r>
            <a:r>
              <a:rPr lang="de-DE" sz="1050" dirty="0" err="1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Saatweber,J</a:t>
            </a:r>
            <a:r>
              <a:rPr lang="de-DE" sz="1050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. </a:t>
            </a:r>
            <a:r>
              <a:rPr lang="de-DE" sz="105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(2007</a:t>
            </a:r>
            <a:r>
              <a:rPr lang="de-DE" sz="1050" dirty="0" smtClean="0">
                <a:solidFill>
                  <a:srgbClr val="000000"/>
                </a:solidFill>
                <a:ea typeface="Microsoft YaHei" pitchFamily="2"/>
                <a:cs typeface="Mangal" pitchFamily="2"/>
              </a:rPr>
              <a:t>): Kundenorientierung durch QFD.</a:t>
            </a:r>
            <a:endParaRPr lang="de-DE" sz="105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</p:txBody>
      </p:sp>
      <p:sp>
        <p:nvSpPr>
          <p:cNvPr id="14" name="Ellipse 53"/>
          <p:cNvSpPr/>
          <p:nvPr/>
        </p:nvSpPr>
        <p:spPr>
          <a:xfrm>
            <a:off x="4704448" y="3364357"/>
            <a:ext cx="749408" cy="14122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1639" tIns="40820" rIns="81639" bIns="40820" anchor="ctr" anchorCtr="0" compatLnSpc="0"/>
          <a:lstStyle/>
          <a:p>
            <a:pPr hangingPunct="0"/>
            <a:endParaRPr lang="de-DE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Ellipse 54"/>
          <p:cNvSpPr/>
          <p:nvPr/>
        </p:nvSpPr>
        <p:spPr>
          <a:xfrm>
            <a:off x="5753895" y="2880000"/>
            <a:ext cx="2041331" cy="5278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81639" tIns="40820" rIns="81639" bIns="40820" anchor="ctr" anchorCtr="0" compatLnSpc="0"/>
          <a:lstStyle/>
          <a:p>
            <a:pPr hangingPunct="0"/>
            <a:endParaRPr lang="de-DE"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43608" y="2709040"/>
            <a:ext cx="151427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6"/>
          <a:stretch/>
        </p:blipFill>
        <p:spPr>
          <a:xfrm>
            <a:off x="861293" y="4221208"/>
            <a:ext cx="1838499" cy="1080000"/>
          </a:xfrm>
          <a:prstGeom prst="rect">
            <a:avLst/>
          </a:prstGeom>
        </p:spPr>
      </p:pic>
      <p:pic>
        <p:nvPicPr>
          <p:cNvPr id="19" name="Picture 4" descr="C:\Users\skuehle\AppData\Local\Microsoft\Windows\Temporary Internet Files\Content.IE5\WNY8WKI5\question2-300x30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1438408" cy="143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5</a:t>
            </a:fld>
            <a:endParaRPr lang="de-AT" dirty="0"/>
          </a:p>
        </p:txBody>
      </p:sp>
      <p:sp>
        <p:nvSpPr>
          <p:cNvPr id="27" name="Inhaltsplatzhalter 2"/>
          <p:cNvSpPr>
            <a:spLocks noGrp="1"/>
          </p:cNvSpPr>
          <p:nvPr>
            <p:ph idx="1"/>
          </p:nvPr>
        </p:nvSpPr>
        <p:spPr>
          <a:xfrm>
            <a:off x="457433" y="1599511"/>
            <a:ext cx="8229134" cy="4526375"/>
          </a:xfrm>
        </p:spPr>
        <p:txBody>
          <a:bodyPr/>
          <a:lstStyle/>
          <a:p>
            <a:r>
              <a:rPr lang="de-AT" dirty="0">
                <a:latin typeface="Calibri" panose="020F0502020204030204" pitchFamily="34" charset="0"/>
              </a:rPr>
              <a:t>House </a:t>
            </a:r>
            <a:r>
              <a:rPr lang="de-AT" dirty="0" err="1">
                <a:latin typeface="Calibri" panose="020F0502020204030204" pitchFamily="34" charset="0"/>
              </a:rPr>
              <a:t>of</a:t>
            </a:r>
            <a:r>
              <a:rPr lang="de-AT" dirty="0">
                <a:latin typeface="Calibri" panose="020F0502020204030204" pitchFamily="34" charset="0"/>
              </a:rPr>
              <a:t> Quality </a:t>
            </a:r>
            <a:r>
              <a:rPr lang="de-AT" dirty="0" smtClean="0">
                <a:latin typeface="Calibri" panose="020F0502020204030204" pitchFamily="34" charset="0"/>
              </a:rPr>
              <a:t>I</a:t>
            </a:r>
            <a:endParaRPr lang="de-AT" dirty="0">
              <a:latin typeface="Calibri" panose="020F0502020204030204" pitchFamily="34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4505474" y="1556792"/>
            <a:ext cx="3854375" cy="4320480"/>
            <a:chOff x="4505474" y="1556792"/>
            <a:chExt cx="3854375" cy="4320480"/>
          </a:xfrm>
        </p:grpSpPr>
        <p:sp>
          <p:nvSpPr>
            <p:cNvPr id="29" name="Rechteck 28"/>
            <p:cNvSpPr/>
            <p:nvPr/>
          </p:nvSpPr>
          <p:spPr bwMode="auto">
            <a:xfrm>
              <a:off x="4704448" y="2846313"/>
              <a:ext cx="2832550" cy="2814007"/>
            </a:xfrm>
            <a:prstGeom prst="rect">
              <a:avLst/>
            </a:prstGeom>
            <a:noFill/>
            <a:ln>
              <a:solidFill>
                <a:srgbClr val="0070C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Gerade Verbindung 30"/>
            <p:cNvCxnSpPr/>
            <p:nvPr/>
          </p:nvCxnSpPr>
          <p:spPr bwMode="auto">
            <a:xfrm flipH="1" flipV="1">
              <a:off x="4572000" y="1556792"/>
              <a:ext cx="132448" cy="1289523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 bwMode="auto">
            <a:xfrm flipH="1">
              <a:off x="4505474" y="5660320"/>
              <a:ext cx="198974" cy="216952"/>
            </a:xfrm>
            <a:prstGeom prst="line">
              <a:avLst/>
            </a:prstGeom>
            <a:ln>
              <a:solidFill>
                <a:srgbClr val="0070C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 bwMode="auto">
            <a:xfrm>
              <a:off x="5813776" y="1772816"/>
              <a:ext cx="1890996" cy="107349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7584097" y="3430423"/>
              <a:ext cx="775752" cy="133091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AT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86728" y="1484785"/>
            <a:ext cx="4485272" cy="4392488"/>
            <a:chOff x="86728" y="1556793"/>
            <a:chExt cx="4485272" cy="4392488"/>
          </a:xfrm>
        </p:grpSpPr>
        <p:grpSp>
          <p:nvGrpSpPr>
            <p:cNvPr id="50" name="Gruppieren 49"/>
            <p:cNvGrpSpPr/>
            <p:nvPr/>
          </p:nvGrpSpPr>
          <p:grpSpPr>
            <a:xfrm>
              <a:off x="86728" y="1556793"/>
              <a:ext cx="4485272" cy="4392488"/>
              <a:chOff x="86728" y="1556793"/>
              <a:chExt cx="4485272" cy="4392488"/>
            </a:xfrm>
          </p:grpSpPr>
          <p:sp>
            <p:nvSpPr>
              <p:cNvPr id="24" name="Rechteckiger Pfeil 23"/>
              <p:cNvSpPr/>
              <p:nvPr/>
            </p:nvSpPr>
            <p:spPr bwMode="auto">
              <a:xfrm>
                <a:off x="1979712" y="3212976"/>
                <a:ext cx="578168" cy="478757"/>
              </a:xfrm>
              <a:prstGeom prst="bentArrow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pic>
            <p:nvPicPr>
              <p:cNvPr id="23" name="Grafik 22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" t="3157" r="29007" b="462"/>
              <a:stretch/>
            </p:blipFill>
            <p:spPr>
              <a:xfrm>
                <a:off x="86728" y="1556793"/>
                <a:ext cx="4485272" cy="439248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</p:pic>
          <p:cxnSp>
            <p:nvCxnSpPr>
              <p:cNvPr id="42" name="Gerade Verbindung mit Pfeil 41"/>
              <p:cNvCxnSpPr/>
              <p:nvPr/>
            </p:nvCxnSpPr>
            <p:spPr bwMode="auto">
              <a:xfrm flipV="1">
                <a:off x="1403648" y="2709040"/>
                <a:ext cx="1154232" cy="98269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3" name="Rechteckiger Pfeil 42"/>
              <p:cNvSpPr/>
              <p:nvPr/>
            </p:nvSpPr>
            <p:spPr bwMode="auto">
              <a:xfrm rot="10800000">
                <a:off x="2483768" y="2996952"/>
                <a:ext cx="817751" cy="695081"/>
              </a:xfrm>
              <a:prstGeom prst="bentArrow">
                <a:avLst>
                  <a:gd name="adj1" fmla="val 2586"/>
                  <a:gd name="adj2" fmla="val 18713"/>
                  <a:gd name="adj3" fmla="val 25000"/>
                  <a:gd name="adj4" fmla="val 20448"/>
                </a:avLst>
              </a:prstGeom>
              <a:solidFill>
                <a:srgbClr val="0070C0"/>
              </a:solidFill>
              <a:ln w="63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AT" sz="28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44" name="Ellipse 43"/>
              <p:cNvSpPr/>
              <p:nvPr/>
            </p:nvSpPr>
            <p:spPr bwMode="auto">
              <a:xfrm>
                <a:off x="1651484" y="2901220"/>
                <a:ext cx="310929" cy="43279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AT" sz="20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5" name="Ellipse 44"/>
              <p:cNvSpPr/>
              <p:nvPr/>
            </p:nvSpPr>
            <p:spPr bwMode="auto">
              <a:xfrm>
                <a:off x="2771800" y="2996952"/>
                <a:ext cx="343270" cy="43279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AT" sz="20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3</a:t>
                </a:r>
                <a:endParaRPr kumimoji="0" lang="de-AT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 bwMode="auto">
              <a:xfrm>
                <a:off x="2168040" y="4516422"/>
                <a:ext cx="310929" cy="43279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AT" sz="2000" b="1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2</a:t>
                </a:r>
                <a:endParaRPr kumimoji="0" lang="de-AT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 bwMode="auto">
              <a:xfrm>
                <a:off x="1616036" y="4024322"/>
                <a:ext cx="310929" cy="432792"/>
              </a:xfrm>
              <a:prstGeom prst="ellipse">
                <a:avLst/>
              </a:prstGeom>
              <a:solidFill>
                <a:schemeClr val="bg1"/>
              </a:solidFill>
              <a:ln w="3175"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AT" sz="2000" b="1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4</a:t>
                </a:r>
                <a:endParaRPr kumimoji="0" lang="de-AT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1" name="Textfeld 50"/>
            <p:cNvSpPr txBox="1"/>
            <p:nvPr/>
          </p:nvSpPr>
          <p:spPr>
            <a:xfrm>
              <a:off x="611560" y="3455416"/>
              <a:ext cx="936104" cy="12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de-AT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h</a:t>
              </a:r>
              <a:r>
                <a:rPr lang="de-AT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igher</a:t>
              </a:r>
              <a:r>
                <a:rPr lang="de-AT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AT" sz="9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quality</a:t>
              </a:r>
              <a:r>
                <a:rPr lang="de-AT" sz="9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de-AT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feld 15"/>
          <p:cNvSpPr/>
          <p:nvPr/>
        </p:nvSpPr>
        <p:spPr>
          <a:xfrm>
            <a:off x="4283968" y="1719537"/>
            <a:ext cx="1626628" cy="69298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0820" rIns="81639" bIns="40820" anchor="t" anchorCtr="0" compatLnSpc="0">
            <a:spAutoFit/>
          </a:bodyPr>
          <a:lstStyle/>
          <a:p>
            <a:pPr algn="ctr"/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House </a:t>
            </a:r>
            <a:r>
              <a:rPr lang="de-DE" sz="1300" b="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of</a:t>
            </a:r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Quality </a:t>
            </a:r>
            <a:b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</a:br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„Voice </a:t>
            </a:r>
            <a:r>
              <a:rPr lang="de-DE" sz="1300" b="1" dirty="0" err="1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of</a:t>
            </a:r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 Customer“</a:t>
            </a:r>
            <a:b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</a:br>
            <a:r>
              <a:rPr lang="de-DE" sz="13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itchFamily="2"/>
                <a:cs typeface="Mangal" pitchFamily="2"/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33384942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Multi-Step Approach</a:t>
            </a:r>
            <a:endParaRPr lang="en-GB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54" y="2924944"/>
            <a:ext cx="1668452" cy="9366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890624"/>
            <a:ext cx="1774648" cy="1260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4620" y="4440396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Product characteristics from the </a:t>
            </a:r>
            <a:r>
              <a:rPr lang="en-GB" sz="2000" dirty="0" err="1" smtClean="0"/>
              <a:t>HoQ</a:t>
            </a:r>
            <a:r>
              <a:rPr lang="en-GB" sz="2000" dirty="0" smtClean="0"/>
              <a:t> I as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Several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Material characteristics</a:t>
            </a:r>
          </a:p>
        </p:txBody>
      </p:sp>
      <p:grpSp>
        <p:nvGrpSpPr>
          <p:cNvPr id="27" name="Gruppieren 26"/>
          <p:cNvGrpSpPr/>
          <p:nvPr/>
        </p:nvGrpSpPr>
        <p:grpSpPr>
          <a:xfrm>
            <a:off x="1403648" y="1365582"/>
            <a:ext cx="1872208" cy="1199322"/>
            <a:chOff x="1403648" y="1365582"/>
            <a:chExt cx="1872208" cy="1199322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1795415" y="1365582"/>
              <a:ext cx="1120401" cy="1199322"/>
              <a:chOff x="8206308" y="3982204"/>
              <a:chExt cx="1120401" cy="1199322"/>
            </a:xfrm>
          </p:grpSpPr>
          <p:sp>
            <p:nvSpPr>
              <p:cNvPr id="21" name="Rechteck 7"/>
              <p:cNvSpPr/>
              <p:nvPr/>
            </p:nvSpPr>
            <p:spPr>
              <a:xfrm>
                <a:off x="8565927" y="4235778"/>
                <a:ext cx="760361" cy="69124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 w="12600">
                <a:solidFill>
                  <a:srgbClr val="000000"/>
                </a:solidFill>
                <a:prstDash val="solid"/>
              </a:ln>
            </p:spPr>
            <p:txBody>
              <a:bodyPr vert="horz" wrap="square" lIns="36000" tIns="40820" rIns="36000" bIns="40820" anchor="ctr" anchorCtr="0" compatLnSpc="0"/>
              <a:lstStyle/>
              <a:p>
                <a:pPr algn="ctr"/>
                <a:r>
                  <a:rPr lang="de-DE" b="1" dirty="0" err="1" smtClean="0">
                    <a:solidFill>
                      <a:srgbClr val="000000"/>
                    </a:solidFill>
                    <a:latin typeface="Arial Narrow" pitchFamily="18"/>
                    <a:ea typeface="Microsoft YaHei" pitchFamily="2"/>
                    <a:cs typeface="Mangal" pitchFamily="2"/>
                  </a:rPr>
                  <a:t>HoQ</a:t>
                </a:r>
                <a:r>
                  <a:rPr lang="de-DE" b="1" dirty="0" smtClean="0">
                    <a:solidFill>
                      <a:srgbClr val="000000"/>
                    </a:solidFill>
                    <a:latin typeface="Arial Narrow" pitchFamily="18"/>
                    <a:ea typeface="Microsoft YaHei" pitchFamily="2"/>
                    <a:cs typeface="Mangal" pitchFamily="2"/>
                  </a:rPr>
                  <a:t> II</a:t>
                </a:r>
                <a:endParaRPr lang="de-DE" b="1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2" name="Rechteck 8"/>
              <p:cNvSpPr/>
              <p:nvPr/>
            </p:nvSpPr>
            <p:spPr>
              <a:xfrm>
                <a:off x="8565927" y="3982204"/>
                <a:ext cx="760361" cy="25450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3" name="Rechteck 10"/>
              <p:cNvSpPr/>
              <p:nvPr/>
            </p:nvSpPr>
            <p:spPr>
              <a:xfrm>
                <a:off x="8206308" y="4235779"/>
                <a:ext cx="360040" cy="69124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4" name="Rechteck 8"/>
              <p:cNvSpPr/>
              <p:nvPr/>
            </p:nvSpPr>
            <p:spPr>
              <a:xfrm>
                <a:off x="8566348" y="4927022"/>
                <a:ext cx="760361" cy="25450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sz="1100" b="1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</p:grpSp>
        <p:cxnSp>
          <p:nvCxnSpPr>
            <p:cNvPr id="25" name="Gerade Verbindung mit Pfeil 24"/>
            <p:cNvCxnSpPr/>
            <p:nvPr/>
          </p:nvCxnSpPr>
          <p:spPr bwMode="auto">
            <a:xfrm flipV="1">
              <a:off x="1403648" y="1964778"/>
              <a:ext cx="288032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25"/>
            <p:cNvCxnSpPr/>
            <p:nvPr/>
          </p:nvCxnSpPr>
          <p:spPr bwMode="auto">
            <a:xfrm flipV="1">
              <a:off x="2987824" y="2440280"/>
              <a:ext cx="288032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uppieren 27"/>
          <p:cNvGrpSpPr/>
          <p:nvPr/>
        </p:nvGrpSpPr>
        <p:grpSpPr>
          <a:xfrm>
            <a:off x="5292080" y="1365582"/>
            <a:ext cx="1872208" cy="1199322"/>
            <a:chOff x="1403648" y="1365582"/>
            <a:chExt cx="1872208" cy="1199322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1795415" y="1365582"/>
              <a:ext cx="1120401" cy="1199322"/>
              <a:chOff x="8206308" y="3982204"/>
              <a:chExt cx="1120401" cy="1199322"/>
            </a:xfrm>
          </p:grpSpPr>
          <p:sp>
            <p:nvSpPr>
              <p:cNvPr id="32" name="Rechteck 7"/>
              <p:cNvSpPr/>
              <p:nvPr/>
            </p:nvSpPr>
            <p:spPr>
              <a:xfrm>
                <a:off x="8565927" y="4235778"/>
                <a:ext cx="760361" cy="69124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 w="12600">
                <a:solidFill>
                  <a:srgbClr val="000000"/>
                </a:solidFill>
                <a:prstDash val="solid"/>
              </a:ln>
            </p:spPr>
            <p:txBody>
              <a:bodyPr vert="horz" wrap="square" lIns="36000" tIns="40820" rIns="36000" bIns="40820" anchor="ctr" anchorCtr="0" compatLnSpc="0"/>
              <a:lstStyle/>
              <a:p>
                <a:pPr algn="ctr"/>
                <a:r>
                  <a:rPr lang="de-DE" b="1" dirty="0" err="1" smtClean="0">
                    <a:solidFill>
                      <a:srgbClr val="000000"/>
                    </a:solidFill>
                    <a:latin typeface="Arial Narrow" pitchFamily="18"/>
                    <a:ea typeface="Microsoft YaHei" pitchFamily="2"/>
                    <a:cs typeface="Mangal" pitchFamily="2"/>
                  </a:rPr>
                  <a:t>HoQ</a:t>
                </a:r>
                <a:r>
                  <a:rPr lang="de-DE" b="1" dirty="0" smtClean="0">
                    <a:solidFill>
                      <a:srgbClr val="000000"/>
                    </a:solidFill>
                    <a:latin typeface="Arial Narrow" pitchFamily="18"/>
                    <a:ea typeface="Microsoft YaHei" pitchFamily="2"/>
                    <a:cs typeface="Mangal" pitchFamily="2"/>
                  </a:rPr>
                  <a:t> III</a:t>
                </a:r>
                <a:endParaRPr lang="de-DE" b="1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3" name="Rechteck 8"/>
              <p:cNvSpPr/>
              <p:nvPr/>
            </p:nvSpPr>
            <p:spPr>
              <a:xfrm>
                <a:off x="8565927" y="3982204"/>
                <a:ext cx="760361" cy="25450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4" name="Rechteck 10"/>
              <p:cNvSpPr/>
              <p:nvPr/>
            </p:nvSpPr>
            <p:spPr>
              <a:xfrm>
                <a:off x="8206308" y="4235779"/>
                <a:ext cx="360040" cy="69124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5" name="Rechteck 8"/>
              <p:cNvSpPr/>
              <p:nvPr/>
            </p:nvSpPr>
            <p:spPr>
              <a:xfrm>
                <a:off x="8566348" y="4927022"/>
                <a:ext cx="760361" cy="25450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sz="1100" b="1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</p:grpSp>
        <p:cxnSp>
          <p:nvCxnSpPr>
            <p:cNvPr id="30" name="Gerade Verbindung mit Pfeil 29"/>
            <p:cNvCxnSpPr/>
            <p:nvPr/>
          </p:nvCxnSpPr>
          <p:spPr bwMode="auto">
            <a:xfrm flipV="1">
              <a:off x="1403648" y="1964778"/>
              <a:ext cx="288032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mit Pfeil 30"/>
            <p:cNvCxnSpPr/>
            <p:nvPr/>
          </p:nvCxnSpPr>
          <p:spPr bwMode="auto">
            <a:xfrm flipV="1">
              <a:off x="2987824" y="2440280"/>
              <a:ext cx="288032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6" name="Grafik 4"/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b="59368"/>
          <a:stretch/>
        </p:blipFill>
        <p:spPr>
          <a:xfrm>
            <a:off x="4571999" y="2708920"/>
            <a:ext cx="4203147" cy="172709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feld 36"/>
          <p:cNvSpPr txBox="1"/>
          <p:nvPr/>
        </p:nvSpPr>
        <p:spPr>
          <a:xfrm>
            <a:off x="4665701" y="4462080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Components characteristics from the </a:t>
            </a:r>
            <a:r>
              <a:rPr lang="en-GB" sz="2000" dirty="0" err="1" smtClean="0"/>
              <a:t>HoQ</a:t>
            </a:r>
            <a:r>
              <a:rPr lang="en-GB" sz="2000" dirty="0" smtClean="0"/>
              <a:t> II as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Process Chains &amp;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Manufacture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Specific amount or time</a:t>
            </a:r>
          </a:p>
        </p:txBody>
      </p:sp>
      <p:sp>
        <p:nvSpPr>
          <p:cNvPr id="38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40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81617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4" y="2971342"/>
            <a:ext cx="4248472" cy="28339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Specific</a:t>
            </a:r>
            <a:r>
              <a:rPr lang="de-AT" dirty="0" smtClean="0"/>
              <a:t> Data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4716016" y="2852936"/>
            <a:ext cx="43204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0000"/>
                </a:solidFill>
              </a:rPr>
              <a:t>Value Stream Mapping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ea typeface="Microsoft YaHei" pitchFamily="2"/>
                <a:cs typeface="Mangal" pitchFamily="2"/>
              </a:rPr>
              <a:t>Advantages: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GB" dirty="0">
                <a:ea typeface="Microsoft YaHei" pitchFamily="2"/>
                <a:cs typeface="Mangal" pitchFamily="2"/>
              </a:rPr>
              <a:t>Visualisation of the Material Flow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GB" dirty="0">
                <a:ea typeface="Microsoft YaHei" pitchFamily="2"/>
                <a:cs typeface="Mangal" pitchFamily="2"/>
              </a:rPr>
              <a:t>Record of Specific Data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GB" dirty="0">
                <a:ea typeface="Microsoft YaHei" pitchFamily="2"/>
                <a:cs typeface="Mangal" pitchFamily="2"/>
              </a:rPr>
              <a:t>Record of Process Chains 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GB" dirty="0">
                <a:ea typeface="Microsoft YaHei" pitchFamily="2"/>
                <a:cs typeface="Mangal" pitchFamily="2"/>
              </a:rPr>
              <a:t>Detailed Information about Key Processes</a:t>
            </a:r>
          </a:p>
          <a:p>
            <a:endParaRPr lang="de-AT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1403648" y="1365582"/>
            <a:ext cx="1512168" cy="1453826"/>
            <a:chOff x="1403648" y="1365582"/>
            <a:chExt cx="1512168" cy="1453826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795415" y="1365582"/>
              <a:ext cx="1120401" cy="1453826"/>
              <a:chOff x="8206308" y="3982204"/>
              <a:chExt cx="1120401" cy="1453826"/>
            </a:xfrm>
          </p:grpSpPr>
          <p:sp>
            <p:nvSpPr>
              <p:cNvPr id="12" name="Rechteck 7"/>
              <p:cNvSpPr/>
              <p:nvPr/>
            </p:nvSpPr>
            <p:spPr>
              <a:xfrm>
                <a:off x="8565927" y="4235778"/>
                <a:ext cx="760361" cy="69124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 w="12600">
                <a:solidFill>
                  <a:srgbClr val="000000"/>
                </a:solidFill>
                <a:prstDash val="solid"/>
              </a:ln>
            </p:spPr>
            <p:txBody>
              <a:bodyPr vert="horz" wrap="square" lIns="36000" tIns="40820" rIns="36000" bIns="40820" anchor="ctr" anchorCtr="0" compatLnSpc="0"/>
              <a:lstStyle/>
              <a:p>
                <a:pPr algn="ctr"/>
                <a:r>
                  <a:rPr lang="de-DE" b="1" dirty="0" err="1" smtClean="0">
                    <a:solidFill>
                      <a:srgbClr val="000000"/>
                    </a:solidFill>
                    <a:latin typeface="Arial Narrow" pitchFamily="18"/>
                    <a:ea typeface="Microsoft YaHei" pitchFamily="2"/>
                    <a:cs typeface="Mangal" pitchFamily="2"/>
                  </a:rPr>
                  <a:t>HoQ</a:t>
                </a:r>
                <a:r>
                  <a:rPr lang="de-DE" b="1" dirty="0" smtClean="0">
                    <a:solidFill>
                      <a:srgbClr val="000000"/>
                    </a:solidFill>
                    <a:latin typeface="Arial Narrow" pitchFamily="18"/>
                    <a:ea typeface="Microsoft YaHei" pitchFamily="2"/>
                    <a:cs typeface="Mangal" pitchFamily="2"/>
                  </a:rPr>
                  <a:t> IV</a:t>
                </a:r>
                <a:endParaRPr lang="de-DE" b="1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3" name="Rechteck 8"/>
              <p:cNvSpPr/>
              <p:nvPr/>
            </p:nvSpPr>
            <p:spPr>
              <a:xfrm>
                <a:off x="8565927" y="3982204"/>
                <a:ext cx="760361" cy="25450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4" name="Rechteck 10"/>
              <p:cNvSpPr/>
              <p:nvPr/>
            </p:nvSpPr>
            <p:spPr>
              <a:xfrm>
                <a:off x="8206308" y="4235779"/>
                <a:ext cx="360040" cy="69124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5" name="Rechteck 8"/>
              <p:cNvSpPr/>
              <p:nvPr/>
            </p:nvSpPr>
            <p:spPr>
              <a:xfrm>
                <a:off x="8566348" y="4927022"/>
                <a:ext cx="760361" cy="25450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sz="1100" b="1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6" name="Rechteck 8"/>
              <p:cNvSpPr/>
              <p:nvPr/>
            </p:nvSpPr>
            <p:spPr>
              <a:xfrm>
                <a:off x="8566348" y="5181526"/>
                <a:ext cx="760361" cy="254504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81639" tIns="40820" rIns="81639" bIns="40820" anchor="ctr" anchorCtr="0" compatLnSpc="0"/>
              <a:lstStyle/>
              <a:p>
                <a:pPr algn="ctr"/>
                <a:endParaRPr lang="de-DE" sz="1100" b="1" dirty="0">
                  <a:solidFill>
                    <a:srgbClr val="000000"/>
                  </a:solidFill>
                  <a:latin typeface="Arial Narrow" pitchFamily="18"/>
                  <a:ea typeface="Microsoft YaHei" pitchFamily="2"/>
                  <a:cs typeface="Mangal" pitchFamily="2"/>
                </a:endParaRPr>
              </a:p>
            </p:txBody>
          </p:sp>
        </p:grpSp>
        <p:cxnSp>
          <p:nvCxnSpPr>
            <p:cNvPr id="18" name="Gerade Verbindung mit Pfeil 17"/>
            <p:cNvCxnSpPr/>
            <p:nvPr/>
          </p:nvCxnSpPr>
          <p:spPr bwMode="auto">
            <a:xfrm flipV="1">
              <a:off x="1403648" y="1964778"/>
              <a:ext cx="288032" cy="1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19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70781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Rechteck 3"/>
          <p:cNvSpPr/>
          <p:nvPr/>
        </p:nvSpPr>
        <p:spPr bwMode="auto">
          <a:xfrm>
            <a:off x="444004" y="0"/>
            <a:ext cx="8699996" cy="6093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539552" y="2453914"/>
            <a:ext cx="8208912" cy="0"/>
          </a:xfrm>
          <a:prstGeom prst="line">
            <a:avLst/>
          </a:prstGeom>
          <a:ln>
            <a:prstDash val="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 bwMode="auto">
          <a:xfrm>
            <a:off x="539552" y="2564904"/>
            <a:ext cx="8208912" cy="0"/>
          </a:xfrm>
          <a:prstGeom prst="line">
            <a:avLst/>
          </a:prstGeom>
          <a:ln>
            <a:prstDash val="dash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038"/>
          <a:stretch/>
        </p:blipFill>
        <p:spPr>
          <a:xfrm>
            <a:off x="817972" y="4515"/>
            <a:ext cx="7294478" cy="24474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530" b="52157"/>
          <a:stretch/>
        </p:blipFill>
        <p:spPr>
          <a:xfrm>
            <a:off x="853073" y="2600192"/>
            <a:ext cx="7239130" cy="16929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070" r="22530" b="1055"/>
          <a:stretch/>
        </p:blipFill>
        <p:spPr>
          <a:xfrm>
            <a:off x="850629" y="4306531"/>
            <a:ext cx="7239130" cy="1835586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 bwMode="auto">
          <a:xfrm>
            <a:off x="853073" y="4295898"/>
            <a:ext cx="7259377" cy="10633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068055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QFD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/>
              <a:t>4 „</a:t>
            </a:r>
            <a:r>
              <a:rPr lang="de-AT" dirty="0" err="1"/>
              <a:t>Houses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Quality“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769260" y="2316406"/>
            <a:ext cx="7767835" cy="2186886"/>
            <a:chOff x="539551" y="1700808"/>
            <a:chExt cx="6840869" cy="1800200"/>
          </a:xfrm>
        </p:grpSpPr>
        <p:grpSp>
          <p:nvGrpSpPr>
            <p:cNvPr id="7" name="Gruppieren 6"/>
            <p:cNvGrpSpPr/>
            <p:nvPr/>
          </p:nvGrpSpPr>
          <p:grpSpPr>
            <a:xfrm>
              <a:off x="539551" y="1700808"/>
              <a:ext cx="6840869" cy="1800200"/>
              <a:chOff x="793845" y="1383743"/>
              <a:chExt cx="6395099" cy="1682894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4013661" y="1383743"/>
                <a:ext cx="1570817" cy="168289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81639" tIns="40820" rIns="81639" bIns="40820" anchor="ctr" anchorCtr="0" compatLnSpc="0"/>
              <a:lstStyle/>
              <a:p>
                <a:pPr hangingPunct="0"/>
                <a:endParaRPr lang="de-DE"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5618127" y="1383743"/>
                <a:ext cx="1570817" cy="168289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81639" tIns="40820" rIns="81639" bIns="40820" anchor="ctr" anchorCtr="0" compatLnSpc="0"/>
              <a:lstStyle/>
              <a:p>
                <a:pPr hangingPunct="0"/>
                <a:endParaRPr lang="de-DE"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2416479" y="1383743"/>
                <a:ext cx="1570817" cy="168289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81639" tIns="40820" rIns="81639" bIns="40820" anchor="ctr" anchorCtr="0" compatLnSpc="0"/>
              <a:lstStyle/>
              <a:p>
                <a:pPr hangingPunct="0"/>
                <a:endParaRPr lang="de-DE"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pic>
            <p:nvPicPr>
              <p:cNvPr id="16" name="Inhaltsplatzhalter 3"/>
              <p:cNvPicPr>
                <a:picLocks noChangeAspect="1"/>
              </p:cNvPicPr>
              <p:nvPr/>
            </p:nvPicPr>
            <p:blipFill>
              <a:blip r:embed="rId3">
                <a:lum/>
                <a:alphaModFix/>
              </a:blip>
              <a:srcRect/>
              <a:stretch>
                <a:fillRect/>
              </a:stretch>
            </p:blipFill>
            <p:spPr>
              <a:xfrm>
                <a:off x="2471880" y="2078889"/>
                <a:ext cx="1469807" cy="82495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pic>
          <p:grpSp>
            <p:nvGrpSpPr>
              <p:cNvPr id="17" name="Gruppieren 16"/>
              <p:cNvGrpSpPr/>
              <p:nvPr/>
            </p:nvGrpSpPr>
            <p:grpSpPr>
              <a:xfrm>
                <a:off x="793845" y="1383743"/>
                <a:ext cx="1570817" cy="1682894"/>
                <a:chOff x="793845" y="1383743"/>
                <a:chExt cx="1570817" cy="1682894"/>
              </a:xfrm>
            </p:grpSpPr>
            <p:sp>
              <p:nvSpPr>
                <p:cNvPr id="20" name="Rechteck 19"/>
                <p:cNvSpPr/>
                <p:nvPr/>
              </p:nvSpPr>
              <p:spPr>
                <a:xfrm>
                  <a:off x="793845" y="1383743"/>
                  <a:ext cx="1570817" cy="168289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none" lIns="81639" tIns="40820" rIns="81639" bIns="40820" anchor="ctr" anchorCtr="0" compatLnSpc="0"/>
                <a:lstStyle/>
                <a:p>
                  <a:pPr hangingPunct="0"/>
                  <a:endParaRPr lang="de-DE"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pic>
              <p:nvPicPr>
                <p:cNvPr id="21" name="Grafik 20"/>
                <p:cNvPicPr>
                  <a:picLocks noChangeAspect="1"/>
                </p:cNvPicPr>
                <p:nvPr/>
              </p:nvPicPr>
              <p:blipFill>
                <a:blip r:embed="rId4">
                  <a:lum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881689" y="2011441"/>
                  <a:ext cx="1391760" cy="9278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pic>
          </p:grpSp>
          <p:pic>
            <p:nvPicPr>
              <p:cNvPr id="18" name="Grafik 4"/>
              <p:cNvPicPr>
                <a:picLocks noChangeAspect="1"/>
              </p:cNvPicPr>
              <p:nvPr/>
            </p:nvPicPr>
            <p:blipFill>
              <a:blip r:embed="rId5">
                <a:lum/>
                <a:alphaModFix/>
              </a:blip>
              <a:srcRect b="27155"/>
              <a:stretch>
                <a:fillRect/>
              </a:stretch>
            </p:blipFill>
            <p:spPr>
              <a:xfrm>
                <a:off x="4070349" y="1989232"/>
                <a:ext cx="1469807" cy="1012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pic>
          <p:pic>
            <p:nvPicPr>
              <p:cNvPr id="19" name="Inhaltsplatzhalter 2"/>
              <p:cNvPicPr>
                <a:picLocks noChangeAspect="1"/>
              </p:cNvPicPr>
              <p:nvPr/>
            </p:nvPicPr>
            <p:blipFill>
              <a:blip r:embed="rId6">
                <a:lum/>
                <a:alphaModFix/>
              </a:blip>
              <a:srcRect t="59834"/>
              <a:stretch>
                <a:fillRect/>
              </a:stretch>
            </p:blipFill>
            <p:spPr>
              <a:xfrm>
                <a:off x="5695031" y="2253440"/>
                <a:ext cx="1371515" cy="391903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pic>
        </p:grpSp>
        <p:grpSp>
          <p:nvGrpSpPr>
            <p:cNvPr id="8" name="Gruppieren 7"/>
            <p:cNvGrpSpPr/>
            <p:nvPr/>
          </p:nvGrpSpPr>
          <p:grpSpPr>
            <a:xfrm>
              <a:off x="755576" y="1829317"/>
              <a:ext cx="6332621" cy="384839"/>
              <a:chOff x="755576" y="1829317"/>
              <a:chExt cx="6332621" cy="384839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755576" y="1844824"/>
                <a:ext cx="1224136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800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HoQ</a:t>
                </a:r>
                <a:r>
                  <a:rPr lang="de-AT" sz="1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I</a:t>
                </a:r>
                <a:endParaRPr lang="de-AT" sz="1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2557057" y="1830130"/>
                <a:ext cx="1224136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800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HoQ</a:t>
                </a:r>
                <a:r>
                  <a:rPr lang="de-AT" sz="1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II</a:t>
                </a:r>
                <a:endParaRPr lang="de-AT" sz="1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4235485" y="1829317"/>
                <a:ext cx="1224136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800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HoQ</a:t>
                </a:r>
                <a:r>
                  <a:rPr lang="de-AT" sz="1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III</a:t>
                </a:r>
                <a:endParaRPr lang="de-AT" sz="1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5864061" y="1829317"/>
                <a:ext cx="1224136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1800" dirty="0" err="1" smtClean="0">
                    <a:solidFill>
                      <a:schemeClr val="bg2">
                        <a:lumMod val="25000"/>
                      </a:schemeClr>
                    </a:solidFill>
                  </a:rPr>
                  <a:t>HoQ</a:t>
                </a:r>
                <a:r>
                  <a:rPr lang="de-AT" sz="1800" dirty="0" smtClean="0">
                    <a:solidFill>
                      <a:schemeClr val="bg2">
                        <a:lumMod val="25000"/>
                      </a:schemeClr>
                    </a:solidFill>
                  </a:rPr>
                  <a:t> IV</a:t>
                </a:r>
                <a:endParaRPr lang="de-AT" sz="1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grpSp>
        <p:nvGrpSpPr>
          <p:cNvPr id="3" name="Gruppieren 2"/>
          <p:cNvGrpSpPr/>
          <p:nvPr/>
        </p:nvGrpSpPr>
        <p:grpSpPr>
          <a:xfrm>
            <a:off x="904979" y="1628800"/>
            <a:ext cx="7404408" cy="584775"/>
            <a:chOff x="904979" y="2354708"/>
            <a:chExt cx="7404408" cy="584775"/>
          </a:xfrm>
        </p:grpSpPr>
        <p:sp>
          <p:nvSpPr>
            <p:cNvPr id="27" name="Textfeld 26"/>
            <p:cNvSpPr txBox="1"/>
            <p:nvPr/>
          </p:nvSpPr>
          <p:spPr>
            <a:xfrm>
              <a:off x="904979" y="2370946"/>
              <a:ext cx="15787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cs typeface="Arial" panose="020B0604020202020204" pitchFamily="34" charset="0"/>
                </a:rPr>
                <a:t>1. QFD Phase </a:t>
              </a:r>
              <a:r>
                <a:rPr lang="en-GB" sz="1400" i="1" dirty="0" smtClean="0">
                  <a:cs typeface="Arial" panose="020B0604020202020204" pitchFamily="34" charset="0"/>
                </a:rPr>
                <a:t>Product Planning</a:t>
              </a:r>
              <a:endParaRPr lang="en-GB" sz="1400" i="1" dirty="0">
                <a:cs typeface="Arial" panose="020B0604020202020204" pitchFamily="34" charset="0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2740199" y="2370946"/>
              <a:ext cx="19370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600" b="1" dirty="0">
                  <a:cs typeface="Arial" panose="020B0604020202020204" pitchFamily="34" charset="0"/>
                </a:rPr>
                <a:t>2</a:t>
              </a:r>
              <a:r>
                <a:rPr lang="de-AT" sz="1600" b="1" dirty="0" smtClean="0">
                  <a:cs typeface="Arial" panose="020B0604020202020204" pitchFamily="34" charset="0"/>
                </a:rPr>
                <a:t>. QFD Phase  </a:t>
              </a:r>
              <a:r>
                <a:rPr lang="de-AT" sz="1400" i="1" dirty="0" smtClean="0">
                  <a:cs typeface="Arial" panose="020B0604020202020204" pitchFamily="34" charset="0"/>
                </a:rPr>
                <a:t>Components </a:t>
              </a:r>
              <a:r>
                <a:rPr lang="en-GB" sz="1400" i="1" dirty="0" smtClean="0">
                  <a:cs typeface="Arial" panose="020B0604020202020204" pitchFamily="34" charset="0"/>
                </a:rPr>
                <a:t>Planning</a:t>
              </a:r>
              <a:endParaRPr lang="en-GB" sz="1400" i="1" dirty="0">
                <a:cs typeface="Arial" panose="020B0604020202020204" pitchFamily="34" charset="0"/>
              </a:endParaRP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4795363" y="2370096"/>
              <a:ext cx="17207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cs typeface="Arial" panose="020B0604020202020204" pitchFamily="34" charset="0"/>
                </a:rPr>
                <a:t>3. QFD Phase </a:t>
              </a:r>
              <a:r>
                <a:rPr lang="en-GB" sz="1600" dirty="0" smtClean="0">
                  <a:cs typeface="Arial" panose="020B0604020202020204" pitchFamily="34" charset="0"/>
                </a:rPr>
                <a:t> </a:t>
              </a:r>
              <a:r>
                <a:rPr lang="en-GB" sz="1400" i="1" dirty="0" smtClean="0">
                  <a:cs typeface="Arial" panose="020B0604020202020204" pitchFamily="34" charset="0"/>
                </a:rPr>
                <a:t>Production Planning</a:t>
              </a:r>
              <a:endParaRPr lang="en-GB" sz="1600" i="1" dirty="0">
                <a:cs typeface="Arial" panose="020B0604020202020204" pitchFamily="34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6711149" y="2354708"/>
              <a:ext cx="15982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cs typeface="Arial" panose="020B0604020202020204" pitchFamily="34" charset="0"/>
                </a:rPr>
                <a:t>4. QFD Phase </a:t>
              </a:r>
              <a:r>
                <a:rPr lang="en-GB" sz="1600" dirty="0" smtClean="0">
                  <a:cs typeface="Arial" panose="020B0604020202020204" pitchFamily="34" charset="0"/>
                </a:rPr>
                <a:t> </a:t>
              </a:r>
              <a:r>
                <a:rPr lang="en-GB" sz="1600" i="1" dirty="0" smtClean="0">
                  <a:cs typeface="Arial" panose="020B0604020202020204" pitchFamily="34" charset="0"/>
                </a:rPr>
                <a:t>Specific Data</a:t>
              </a:r>
              <a:endParaRPr lang="en-GB" sz="1600" i="1" dirty="0">
                <a:cs typeface="Arial" panose="020B0604020202020204" pitchFamily="34" charset="0"/>
              </a:endParaRPr>
            </a:p>
          </p:txBody>
        </p:sp>
      </p:grpSp>
      <p:sp>
        <p:nvSpPr>
          <p:cNvPr id="34" name="Nach oben gekrümmter Pfeil 33"/>
          <p:cNvSpPr/>
          <p:nvPr/>
        </p:nvSpPr>
        <p:spPr bwMode="auto">
          <a:xfrm>
            <a:off x="1721212" y="4647308"/>
            <a:ext cx="1770667" cy="648072"/>
          </a:xfrm>
          <a:prstGeom prst="curvedUpArrow">
            <a:avLst>
              <a:gd name="adj1" fmla="val 18056"/>
              <a:gd name="adj2" fmla="val 50000"/>
              <a:gd name="adj3" fmla="val 30291"/>
            </a:avLst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Nach oben gekrümmter Pfeil 34"/>
          <p:cNvSpPr/>
          <p:nvPr/>
        </p:nvSpPr>
        <p:spPr bwMode="auto">
          <a:xfrm>
            <a:off x="3697010" y="4664418"/>
            <a:ext cx="1770667" cy="648072"/>
          </a:xfrm>
          <a:prstGeom prst="curvedUpArrow">
            <a:avLst>
              <a:gd name="adj1" fmla="val 18056"/>
              <a:gd name="adj2" fmla="val 50000"/>
              <a:gd name="adj3" fmla="val 30291"/>
            </a:avLst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Nach oben gekrümmter Pfeil 35"/>
          <p:cNvSpPr/>
          <p:nvPr/>
        </p:nvSpPr>
        <p:spPr bwMode="auto">
          <a:xfrm>
            <a:off x="5723251" y="4644986"/>
            <a:ext cx="1770667" cy="648072"/>
          </a:xfrm>
          <a:prstGeom prst="curvedUpArrow">
            <a:avLst>
              <a:gd name="adj1" fmla="val 18056"/>
              <a:gd name="adj2" fmla="val 50000"/>
              <a:gd name="adj3" fmla="val 30291"/>
            </a:avLst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7" name="Datumsplatzhalter 3"/>
          <p:cNvSpPr>
            <a:spLocks noGrp="1"/>
          </p:cNvSpPr>
          <p:nvPr>
            <p:ph type="dt" sz="half" idx="10"/>
          </p:nvPr>
        </p:nvSpPr>
        <p:spPr>
          <a:xfrm>
            <a:off x="421768" y="6284592"/>
            <a:ext cx="1055972" cy="456776"/>
          </a:xfrm>
        </p:spPr>
        <p:txBody>
          <a:bodyPr/>
          <a:lstStyle>
            <a:lvl1pPr>
              <a:defRPr/>
            </a:lvl1pPr>
          </a:lstStyle>
          <a:p>
            <a:fld id="{92605AA9-A41D-4213-9FFA-8014ECE067A1}" type="datetimeFigureOut">
              <a:rPr lang="de-AT" sz="1000" smtClean="0">
                <a:latin typeface="+mn-lt"/>
              </a:rPr>
              <a:t>10.12.2015</a:t>
            </a:fld>
            <a:endParaRPr lang="de-AT" dirty="0">
              <a:latin typeface="+mn-lt"/>
            </a:endParaRPr>
          </a:p>
        </p:txBody>
      </p:sp>
      <p:sp>
        <p:nvSpPr>
          <p:cNvPr id="31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948473" y="6245252"/>
            <a:ext cx="885404" cy="361283"/>
          </a:xfrm>
        </p:spPr>
        <p:txBody>
          <a:bodyPr anchor="b"/>
          <a:lstStyle>
            <a:lvl1pPr>
              <a:defRPr/>
            </a:lvl1pPr>
          </a:lstStyle>
          <a:p>
            <a:fld id="{E08F9AF8-F7FE-449C-8797-0424A689DB79}" type="slidenum">
              <a:rPr lang="de-AT" smtClean="0"/>
              <a:t>9</a:t>
            </a:fld>
            <a:endParaRPr lang="de-AT" dirty="0"/>
          </a:p>
        </p:txBody>
      </p:sp>
      <p:sp>
        <p:nvSpPr>
          <p:cNvPr id="32" name="Inhaltsplatzhalter 2"/>
          <p:cNvSpPr>
            <a:spLocks noGrp="1"/>
          </p:cNvSpPr>
          <p:nvPr>
            <p:ph idx="1"/>
          </p:nvPr>
        </p:nvSpPr>
        <p:spPr>
          <a:xfrm>
            <a:off x="457433" y="5301208"/>
            <a:ext cx="8229134" cy="864096"/>
          </a:xfrm>
        </p:spPr>
        <p:txBody>
          <a:bodyPr/>
          <a:lstStyle/>
          <a:p>
            <a:r>
              <a:rPr lang="en-GB" dirty="0" smtClean="0"/>
              <a:t>Conventional use as product development tool</a:t>
            </a:r>
          </a:p>
          <a:p>
            <a:r>
              <a:rPr lang="en-GB" dirty="0" smtClean="0"/>
              <a:t>Innovative use as </a:t>
            </a:r>
            <a:r>
              <a:rPr lang="en-GB" dirty="0" smtClean="0">
                <a:solidFill>
                  <a:srgbClr val="0070C0"/>
                </a:solidFill>
              </a:rPr>
              <a:t>information providing tool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974366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OKU-Marketi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KU-Marke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KU-Marke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KU-Marketing 8">
        <a:dk1>
          <a:srgbClr val="000000"/>
        </a:dk1>
        <a:lt1>
          <a:srgbClr val="FFFFFF"/>
        </a:lt1>
        <a:dk2>
          <a:srgbClr val="CE0025"/>
        </a:dk2>
        <a:lt2>
          <a:srgbClr val="464646"/>
        </a:lt2>
        <a:accent1>
          <a:srgbClr val="E1E1E1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1319</Words>
  <Application>Microsoft Office PowerPoint</Application>
  <PresentationFormat>Bildschirmpräsentation (4:3)</PresentationFormat>
  <Paragraphs>292</Paragraphs>
  <Slides>24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Design1</vt:lpstr>
      <vt:lpstr>Modelling the Solid Hardwood Supply Chain Network With Quality Function Deployment (QFD)       </vt:lpstr>
      <vt:lpstr>Introduction</vt:lpstr>
      <vt:lpstr>The Network</vt:lpstr>
      <vt:lpstr>Quality Function Deployment Voice of Customer</vt:lpstr>
      <vt:lpstr>Quality Function Deployment Voice of Customer</vt:lpstr>
      <vt:lpstr>Multi-Step Approach</vt:lpstr>
      <vt:lpstr>Specific Data</vt:lpstr>
      <vt:lpstr>PowerPoint-Präsentation</vt:lpstr>
      <vt:lpstr>QFD and the 4 „Houses of Quality“</vt:lpstr>
      <vt:lpstr>Covered Areas</vt:lpstr>
      <vt:lpstr>Preliminary Results</vt:lpstr>
      <vt:lpstr>PowerPoint-Präsentation</vt:lpstr>
      <vt:lpstr>Process Chains &amp; Elements</vt:lpstr>
      <vt:lpstr>Conclusion</vt:lpstr>
      <vt:lpstr>Further Steps</vt:lpstr>
      <vt:lpstr>Acknowledgment</vt:lpstr>
      <vt:lpstr>Everyone a pleasant day.</vt:lpstr>
      <vt:lpstr>Meeting Input  Strategic Analysis</vt:lpstr>
      <vt:lpstr>Case Study Switzerland </vt:lpstr>
      <vt:lpstr>Fagus Jura AG</vt:lpstr>
      <vt:lpstr>Meeting Input  Strategic Analysis</vt:lpstr>
      <vt:lpstr>Bullwhip Effect - Theory</vt:lpstr>
      <vt:lpstr>Bullwhip Effect - Practice</vt:lpstr>
      <vt:lpstr>Work!(-Life-Balance)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skuehle</dc:creator>
  <cp:lastModifiedBy>skuehle</cp:lastModifiedBy>
  <cp:revision>160</cp:revision>
  <cp:lastPrinted>2015-09-08T14:19:51Z</cp:lastPrinted>
  <dcterms:created xsi:type="dcterms:W3CDTF">2015-09-02T10:21:11Z</dcterms:created>
  <dcterms:modified xsi:type="dcterms:W3CDTF">2015-12-10T09:47:08Z</dcterms:modified>
</cp:coreProperties>
</file>